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1"/>
  </p:notesMasterIdLst>
  <p:handoutMasterIdLst>
    <p:handoutMasterId r:id="rId42"/>
  </p:handoutMasterIdLst>
  <p:sldIdLst>
    <p:sldId id="256" r:id="rId2"/>
    <p:sldId id="261" r:id="rId3"/>
    <p:sldId id="263" r:id="rId4"/>
    <p:sldId id="289" r:id="rId5"/>
    <p:sldId id="264" r:id="rId6"/>
    <p:sldId id="265" r:id="rId7"/>
    <p:sldId id="266" r:id="rId8"/>
    <p:sldId id="268" r:id="rId9"/>
    <p:sldId id="277" r:id="rId10"/>
    <p:sldId id="278" r:id="rId11"/>
    <p:sldId id="269" r:id="rId12"/>
    <p:sldId id="270" r:id="rId13"/>
    <p:sldId id="272" r:id="rId14"/>
    <p:sldId id="273" r:id="rId15"/>
    <p:sldId id="287" r:id="rId16"/>
    <p:sldId id="288" r:id="rId17"/>
    <p:sldId id="283" r:id="rId18"/>
    <p:sldId id="284" r:id="rId19"/>
    <p:sldId id="285" r:id="rId20"/>
    <p:sldId id="286" r:id="rId21"/>
    <p:sldId id="27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Lst>
  <p:sldSz cx="12192000" cy="6858000"/>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8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7" autoAdjust="0"/>
    <p:restoredTop sz="94660"/>
  </p:normalViewPr>
  <p:slideViewPr>
    <p:cSldViewPr snapToGrid="0">
      <p:cViewPr varScale="1">
        <p:scale>
          <a:sx n="83" d="100"/>
          <a:sy n="83" d="100"/>
        </p:scale>
        <p:origin x="706" y="4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C09D3D-CDAD-4EA9-A5DF-91A6C322F249}" type="datetimeFigureOut">
              <a:rPr lang="en-US" smtClean="0"/>
              <a:t>6/5/2023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135910-426B-4EE0-996D-9521B1E4F398}" type="slidenum">
              <a:rPr lang="en-US" smtClean="0"/>
              <a:t>‹#›</a:t>
            </a:fld>
            <a:endParaRPr lang="en-US"/>
          </a:p>
        </p:txBody>
      </p:sp>
    </p:spTree>
    <p:extLst>
      <p:ext uri="{BB962C8B-B14F-4D97-AF65-F5344CB8AC3E}">
        <p14:creationId xmlns:p14="http://schemas.microsoft.com/office/powerpoint/2010/main" val="256935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DD0362-5021-4231-8992-F5FE026AF3DA}" type="datetimeFigureOut">
              <a:rPr lang="en-US" smtClean="0"/>
              <a:t>6/5/2023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67D6E-BAB6-4198-9E97-A6BDE2153C1A}" type="slidenum">
              <a:rPr lang="en-US" smtClean="0"/>
              <a:t>‹#›</a:t>
            </a:fld>
            <a:endParaRPr lang="en-US"/>
          </a:p>
        </p:txBody>
      </p:sp>
    </p:spTree>
    <p:extLst>
      <p:ext uri="{BB962C8B-B14F-4D97-AF65-F5344CB8AC3E}">
        <p14:creationId xmlns:p14="http://schemas.microsoft.com/office/powerpoint/2010/main" val="1896352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1</a:t>
            </a:fld>
            <a:endParaRPr lang="en-US"/>
          </a:p>
        </p:txBody>
      </p:sp>
    </p:spTree>
    <p:extLst>
      <p:ext uri="{BB962C8B-B14F-4D97-AF65-F5344CB8AC3E}">
        <p14:creationId xmlns:p14="http://schemas.microsoft.com/office/powerpoint/2010/main" val="2985958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10</a:t>
            </a:fld>
            <a:endParaRPr lang="en-US"/>
          </a:p>
        </p:txBody>
      </p:sp>
    </p:spTree>
    <p:extLst>
      <p:ext uri="{BB962C8B-B14F-4D97-AF65-F5344CB8AC3E}">
        <p14:creationId xmlns:p14="http://schemas.microsoft.com/office/powerpoint/2010/main" val="3040705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11</a:t>
            </a:fld>
            <a:endParaRPr lang="en-US"/>
          </a:p>
        </p:txBody>
      </p:sp>
    </p:spTree>
    <p:extLst>
      <p:ext uri="{BB962C8B-B14F-4D97-AF65-F5344CB8AC3E}">
        <p14:creationId xmlns:p14="http://schemas.microsoft.com/office/powerpoint/2010/main" val="338031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12</a:t>
            </a:fld>
            <a:endParaRPr lang="en-US"/>
          </a:p>
        </p:txBody>
      </p:sp>
    </p:spTree>
    <p:extLst>
      <p:ext uri="{BB962C8B-B14F-4D97-AF65-F5344CB8AC3E}">
        <p14:creationId xmlns:p14="http://schemas.microsoft.com/office/powerpoint/2010/main" val="3363478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13</a:t>
            </a:fld>
            <a:endParaRPr lang="en-US"/>
          </a:p>
        </p:txBody>
      </p:sp>
    </p:spTree>
    <p:extLst>
      <p:ext uri="{BB962C8B-B14F-4D97-AF65-F5344CB8AC3E}">
        <p14:creationId xmlns:p14="http://schemas.microsoft.com/office/powerpoint/2010/main" val="2336123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14</a:t>
            </a:fld>
            <a:endParaRPr lang="en-US"/>
          </a:p>
        </p:txBody>
      </p:sp>
    </p:spTree>
    <p:extLst>
      <p:ext uri="{BB962C8B-B14F-4D97-AF65-F5344CB8AC3E}">
        <p14:creationId xmlns:p14="http://schemas.microsoft.com/office/powerpoint/2010/main" val="229224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15</a:t>
            </a:fld>
            <a:endParaRPr lang="en-US"/>
          </a:p>
        </p:txBody>
      </p:sp>
    </p:spTree>
    <p:extLst>
      <p:ext uri="{BB962C8B-B14F-4D97-AF65-F5344CB8AC3E}">
        <p14:creationId xmlns:p14="http://schemas.microsoft.com/office/powerpoint/2010/main" val="3988342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16</a:t>
            </a:fld>
            <a:endParaRPr lang="en-US"/>
          </a:p>
        </p:txBody>
      </p:sp>
    </p:spTree>
    <p:extLst>
      <p:ext uri="{BB962C8B-B14F-4D97-AF65-F5344CB8AC3E}">
        <p14:creationId xmlns:p14="http://schemas.microsoft.com/office/powerpoint/2010/main" val="41038276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17</a:t>
            </a:fld>
            <a:endParaRPr lang="en-US"/>
          </a:p>
        </p:txBody>
      </p:sp>
    </p:spTree>
    <p:extLst>
      <p:ext uri="{BB962C8B-B14F-4D97-AF65-F5344CB8AC3E}">
        <p14:creationId xmlns:p14="http://schemas.microsoft.com/office/powerpoint/2010/main" val="4014718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18</a:t>
            </a:fld>
            <a:endParaRPr lang="en-US"/>
          </a:p>
        </p:txBody>
      </p:sp>
    </p:spTree>
    <p:extLst>
      <p:ext uri="{BB962C8B-B14F-4D97-AF65-F5344CB8AC3E}">
        <p14:creationId xmlns:p14="http://schemas.microsoft.com/office/powerpoint/2010/main" val="3705777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19</a:t>
            </a:fld>
            <a:endParaRPr lang="en-US"/>
          </a:p>
        </p:txBody>
      </p:sp>
    </p:spTree>
    <p:extLst>
      <p:ext uri="{BB962C8B-B14F-4D97-AF65-F5344CB8AC3E}">
        <p14:creationId xmlns:p14="http://schemas.microsoft.com/office/powerpoint/2010/main" val="2781369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2</a:t>
            </a:fld>
            <a:endParaRPr lang="en-US"/>
          </a:p>
        </p:txBody>
      </p:sp>
    </p:spTree>
    <p:extLst>
      <p:ext uri="{BB962C8B-B14F-4D97-AF65-F5344CB8AC3E}">
        <p14:creationId xmlns:p14="http://schemas.microsoft.com/office/powerpoint/2010/main" val="897193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20</a:t>
            </a:fld>
            <a:endParaRPr lang="en-US"/>
          </a:p>
        </p:txBody>
      </p:sp>
    </p:spTree>
    <p:extLst>
      <p:ext uri="{BB962C8B-B14F-4D97-AF65-F5344CB8AC3E}">
        <p14:creationId xmlns:p14="http://schemas.microsoft.com/office/powerpoint/2010/main" val="3691064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21</a:t>
            </a:fld>
            <a:endParaRPr lang="en-US"/>
          </a:p>
        </p:txBody>
      </p:sp>
    </p:spTree>
    <p:extLst>
      <p:ext uri="{BB962C8B-B14F-4D97-AF65-F5344CB8AC3E}">
        <p14:creationId xmlns:p14="http://schemas.microsoft.com/office/powerpoint/2010/main" val="2146140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3</a:t>
            </a:fld>
            <a:endParaRPr lang="en-US"/>
          </a:p>
        </p:txBody>
      </p:sp>
    </p:spTree>
    <p:extLst>
      <p:ext uri="{BB962C8B-B14F-4D97-AF65-F5344CB8AC3E}">
        <p14:creationId xmlns:p14="http://schemas.microsoft.com/office/powerpoint/2010/main" val="3303461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4</a:t>
            </a:fld>
            <a:endParaRPr lang="en-US"/>
          </a:p>
        </p:txBody>
      </p:sp>
    </p:spTree>
    <p:extLst>
      <p:ext uri="{BB962C8B-B14F-4D97-AF65-F5344CB8AC3E}">
        <p14:creationId xmlns:p14="http://schemas.microsoft.com/office/powerpoint/2010/main" val="4147331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5</a:t>
            </a:fld>
            <a:endParaRPr lang="en-US"/>
          </a:p>
        </p:txBody>
      </p:sp>
    </p:spTree>
    <p:extLst>
      <p:ext uri="{BB962C8B-B14F-4D97-AF65-F5344CB8AC3E}">
        <p14:creationId xmlns:p14="http://schemas.microsoft.com/office/powerpoint/2010/main" val="1873183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6</a:t>
            </a:fld>
            <a:endParaRPr lang="en-US"/>
          </a:p>
        </p:txBody>
      </p:sp>
    </p:spTree>
    <p:extLst>
      <p:ext uri="{BB962C8B-B14F-4D97-AF65-F5344CB8AC3E}">
        <p14:creationId xmlns:p14="http://schemas.microsoft.com/office/powerpoint/2010/main" val="2657212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7</a:t>
            </a:fld>
            <a:endParaRPr lang="en-US"/>
          </a:p>
        </p:txBody>
      </p:sp>
    </p:spTree>
    <p:extLst>
      <p:ext uri="{BB962C8B-B14F-4D97-AF65-F5344CB8AC3E}">
        <p14:creationId xmlns:p14="http://schemas.microsoft.com/office/powerpoint/2010/main" val="2389129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8</a:t>
            </a:fld>
            <a:endParaRPr lang="en-US"/>
          </a:p>
        </p:txBody>
      </p:sp>
    </p:spTree>
    <p:extLst>
      <p:ext uri="{BB962C8B-B14F-4D97-AF65-F5344CB8AC3E}">
        <p14:creationId xmlns:p14="http://schemas.microsoft.com/office/powerpoint/2010/main" val="2791577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7D6E-BAB6-4198-9E97-A6BDE2153C1A}" type="slidenum">
              <a:rPr lang="en-US" smtClean="0"/>
              <a:t>9</a:t>
            </a:fld>
            <a:endParaRPr lang="en-US"/>
          </a:p>
        </p:txBody>
      </p:sp>
    </p:spTree>
    <p:extLst>
      <p:ext uri="{BB962C8B-B14F-4D97-AF65-F5344CB8AC3E}">
        <p14:creationId xmlns:p14="http://schemas.microsoft.com/office/powerpoint/2010/main" val="345766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439A4-215D-7507-1778-3DE9DAA672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F2E3E6-6C3A-CCFD-CE5E-3FBBBE31A0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98EF4-90A1-6E50-4678-FC2B0D3219B9}"/>
              </a:ext>
            </a:extLst>
          </p:cNvPr>
          <p:cNvSpPr>
            <a:spLocks noGrp="1"/>
          </p:cNvSpPr>
          <p:nvPr>
            <p:ph type="dt" sz="half" idx="10"/>
          </p:nvPr>
        </p:nvSpPr>
        <p:spPr/>
        <p:txBody>
          <a:bodyPr/>
          <a:lstStyle/>
          <a:p>
            <a:fld id="{AB201ED0-9BE8-4726-9C06-00CD255076C8}" type="datetimeFigureOut">
              <a:rPr lang="en-US" smtClean="0"/>
              <a:t>6/5/2023</a:t>
            </a:fld>
            <a:endParaRPr lang="en-US"/>
          </a:p>
        </p:txBody>
      </p:sp>
      <p:sp>
        <p:nvSpPr>
          <p:cNvPr id="5" name="Footer Placeholder 4">
            <a:extLst>
              <a:ext uri="{FF2B5EF4-FFF2-40B4-BE49-F238E27FC236}">
                <a16:creationId xmlns:a16="http://schemas.microsoft.com/office/drawing/2014/main" id="{4BFDB391-3651-8B12-176D-278BD63506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F226E1-AFB5-9195-E5EB-2A08DCC10670}"/>
              </a:ext>
            </a:extLst>
          </p:cNvPr>
          <p:cNvSpPr>
            <a:spLocks noGrp="1"/>
          </p:cNvSpPr>
          <p:nvPr>
            <p:ph type="sldNum" sz="quarter" idx="12"/>
          </p:nvPr>
        </p:nvSpPr>
        <p:spPr/>
        <p:txBody>
          <a:bodyPr/>
          <a:lstStyle/>
          <a:p>
            <a:fld id="{243AE27D-3505-4E5B-9BD4-FA55CB5BA102}" type="slidenum">
              <a:rPr lang="en-US" smtClean="0"/>
              <a:t>‹#›</a:t>
            </a:fld>
            <a:endParaRPr lang="en-US"/>
          </a:p>
        </p:txBody>
      </p:sp>
    </p:spTree>
    <p:extLst>
      <p:ext uri="{BB962C8B-B14F-4D97-AF65-F5344CB8AC3E}">
        <p14:creationId xmlns:p14="http://schemas.microsoft.com/office/powerpoint/2010/main" val="219155884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24DAE-BEB1-038F-847F-0D21845E92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AB39C4-DE9A-2CE0-A720-22CD65659EC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775DB-E949-A8DD-E3F0-1F01B693971F}"/>
              </a:ext>
            </a:extLst>
          </p:cNvPr>
          <p:cNvSpPr>
            <a:spLocks noGrp="1"/>
          </p:cNvSpPr>
          <p:nvPr>
            <p:ph type="dt" sz="half" idx="10"/>
          </p:nvPr>
        </p:nvSpPr>
        <p:spPr/>
        <p:txBody>
          <a:bodyPr/>
          <a:lstStyle/>
          <a:p>
            <a:fld id="{AB201ED0-9BE8-4726-9C06-00CD255076C8}" type="datetimeFigureOut">
              <a:rPr lang="en-US" smtClean="0"/>
              <a:t>6/5/2023</a:t>
            </a:fld>
            <a:endParaRPr lang="en-US"/>
          </a:p>
        </p:txBody>
      </p:sp>
      <p:sp>
        <p:nvSpPr>
          <p:cNvPr id="5" name="Footer Placeholder 4">
            <a:extLst>
              <a:ext uri="{FF2B5EF4-FFF2-40B4-BE49-F238E27FC236}">
                <a16:creationId xmlns:a16="http://schemas.microsoft.com/office/drawing/2014/main" id="{CC5D3C12-489D-431A-9CF9-833693F30A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14FFE-F1B7-C42F-777D-7E89C08231D4}"/>
              </a:ext>
            </a:extLst>
          </p:cNvPr>
          <p:cNvSpPr>
            <a:spLocks noGrp="1"/>
          </p:cNvSpPr>
          <p:nvPr>
            <p:ph type="sldNum" sz="quarter" idx="12"/>
          </p:nvPr>
        </p:nvSpPr>
        <p:spPr/>
        <p:txBody>
          <a:bodyPr/>
          <a:lstStyle/>
          <a:p>
            <a:fld id="{243AE27D-3505-4E5B-9BD4-FA55CB5BA102}" type="slidenum">
              <a:rPr lang="en-US" smtClean="0"/>
              <a:t>‹#›</a:t>
            </a:fld>
            <a:endParaRPr lang="en-US"/>
          </a:p>
        </p:txBody>
      </p:sp>
    </p:spTree>
    <p:extLst>
      <p:ext uri="{BB962C8B-B14F-4D97-AF65-F5344CB8AC3E}">
        <p14:creationId xmlns:p14="http://schemas.microsoft.com/office/powerpoint/2010/main" val="300638322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3415A0-C6E0-6D7A-F11F-8D4B350AF7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B1C470-21C9-E4E0-ED72-82C4CC789A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019DC-C143-5388-9D09-37036F365AD1}"/>
              </a:ext>
            </a:extLst>
          </p:cNvPr>
          <p:cNvSpPr>
            <a:spLocks noGrp="1"/>
          </p:cNvSpPr>
          <p:nvPr>
            <p:ph type="dt" sz="half" idx="10"/>
          </p:nvPr>
        </p:nvSpPr>
        <p:spPr/>
        <p:txBody>
          <a:bodyPr/>
          <a:lstStyle/>
          <a:p>
            <a:fld id="{AB201ED0-9BE8-4726-9C06-00CD255076C8}" type="datetimeFigureOut">
              <a:rPr lang="en-US" smtClean="0"/>
              <a:t>6/5/2023</a:t>
            </a:fld>
            <a:endParaRPr lang="en-US"/>
          </a:p>
        </p:txBody>
      </p:sp>
      <p:sp>
        <p:nvSpPr>
          <p:cNvPr id="5" name="Footer Placeholder 4">
            <a:extLst>
              <a:ext uri="{FF2B5EF4-FFF2-40B4-BE49-F238E27FC236}">
                <a16:creationId xmlns:a16="http://schemas.microsoft.com/office/drawing/2014/main" id="{20576E4E-F078-4EE1-A85D-B6659FCD0B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8809BD-F8FC-447A-FECE-F96C19E3EF3A}"/>
              </a:ext>
            </a:extLst>
          </p:cNvPr>
          <p:cNvSpPr>
            <a:spLocks noGrp="1"/>
          </p:cNvSpPr>
          <p:nvPr>
            <p:ph type="sldNum" sz="quarter" idx="12"/>
          </p:nvPr>
        </p:nvSpPr>
        <p:spPr/>
        <p:txBody>
          <a:bodyPr/>
          <a:lstStyle/>
          <a:p>
            <a:fld id="{243AE27D-3505-4E5B-9BD4-FA55CB5BA102}" type="slidenum">
              <a:rPr lang="en-US" smtClean="0"/>
              <a:t>‹#›</a:t>
            </a:fld>
            <a:endParaRPr lang="en-US"/>
          </a:p>
        </p:txBody>
      </p:sp>
    </p:spTree>
    <p:extLst>
      <p:ext uri="{BB962C8B-B14F-4D97-AF65-F5344CB8AC3E}">
        <p14:creationId xmlns:p14="http://schemas.microsoft.com/office/powerpoint/2010/main" val="37339815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BC57-09B4-7479-2D39-F900E57D25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FF05B6-2684-5FC2-BF56-F3C3EBC1AB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009070-9E0E-53D6-0F8C-525E1120A21A}"/>
              </a:ext>
            </a:extLst>
          </p:cNvPr>
          <p:cNvSpPr>
            <a:spLocks noGrp="1"/>
          </p:cNvSpPr>
          <p:nvPr>
            <p:ph type="dt" sz="half" idx="10"/>
          </p:nvPr>
        </p:nvSpPr>
        <p:spPr/>
        <p:txBody>
          <a:bodyPr/>
          <a:lstStyle/>
          <a:p>
            <a:fld id="{AB201ED0-9BE8-4726-9C06-00CD255076C8}" type="datetimeFigureOut">
              <a:rPr lang="en-US" smtClean="0"/>
              <a:t>6/5/2023</a:t>
            </a:fld>
            <a:endParaRPr lang="en-US"/>
          </a:p>
        </p:txBody>
      </p:sp>
      <p:sp>
        <p:nvSpPr>
          <p:cNvPr id="5" name="Footer Placeholder 4">
            <a:extLst>
              <a:ext uri="{FF2B5EF4-FFF2-40B4-BE49-F238E27FC236}">
                <a16:creationId xmlns:a16="http://schemas.microsoft.com/office/drawing/2014/main" id="{109BA698-D7B8-69E0-FB43-EB75FA0E8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31AE0F-0FD6-5926-BE76-5ABC54187149}"/>
              </a:ext>
            </a:extLst>
          </p:cNvPr>
          <p:cNvSpPr>
            <a:spLocks noGrp="1"/>
          </p:cNvSpPr>
          <p:nvPr>
            <p:ph type="sldNum" sz="quarter" idx="12"/>
          </p:nvPr>
        </p:nvSpPr>
        <p:spPr/>
        <p:txBody>
          <a:bodyPr/>
          <a:lstStyle/>
          <a:p>
            <a:fld id="{243AE27D-3505-4E5B-9BD4-FA55CB5BA102}" type="slidenum">
              <a:rPr lang="en-US" smtClean="0"/>
              <a:t>‹#›</a:t>
            </a:fld>
            <a:endParaRPr lang="en-US"/>
          </a:p>
        </p:txBody>
      </p:sp>
    </p:spTree>
    <p:extLst>
      <p:ext uri="{BB962C8B-B14F-4D97-AF65-F5344CB8AC3E}">
        <p14:creationId xmlns:p14="http://schemas.microsoft.com/office/powerpoint/2010/main" val="331277780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4A68B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65C3D-9A72-5561-1587-C2DF080518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AF1523-B747-19AC-E85F-4747EB5992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2F90F5-7411-F78B-B32B-D3B4EBA65FB9}"/>
              </a:ext>
            </a:extLst>
          </p:cNvPr>
          <p:cNvSpPr>
            <a:spLocks noGrp="1"/>
          </p:cNvSpPr>
          <p:nvPr>
            <p:ph type="dt" sz="half" idx="10"/>
          </p:nvPr>
        </p:nvSpPr>
        <p:spPr/>
        <p:txBody>
          <a:bodyPr/>
          <a:lstStyle/>
          <a:p>
            <a:fld id="{AB201ED0-9BE8-4726-9C06-00CD255076C8}" type="datetimeFigureOut">
              <a:rPr lang="en-US" smtClean="0"/>
              <a:t>6/5/2023</a:t>
            </a:fld>
            <a:endParaRPr lang="en-US"/>
          </a:p>
        </p:txBody>
      </p:sp>
      <p:sp>
        <p:nvSpPr>
          <p:cNvPr id="5" name="Footer Placeholder 4">
            <a:extLst>
              <a:ext uri="{FF2B5EF4-FFF2-40B4-BE49-F238E27FC236}">
                <a16:creationId xmlns:a16="http://schemas.microsoft.com/office/drawing/2014/main" id="{53736CDC-6253-2ECB-49C9-AEBBE0B54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F117AC-27C8-9822-6DA0-8F2872AD17D8}"/>
              </a:ext>
            </a:extLst>
          </p:cNvPr>
          <p:cNvSpPr>
            <a:spLocks noGrp="1"/>
          </p:cNvSpPr>
          <p:nvPr>
            <p:ph type="sldNum" sz="quarter" idx="12"/>
          </p:nvPr>
        </p:nvSpPr>
        <p:spPr/>
        <p:txBody>
          <a:bodyPr/>
          <a:lstStyle/>
          <a:p>
            <a:fld id="{243AE27D-3505-4E5B-9BD4-FA55CB5BA102}" type="slidenum">
              <a:rPr lang="en-US" smtClean="0"/>
              <a:t>‹#›</a:t>
            </a:fld>
            <a:endParaRPr lang="en-US"/>
          </a:p>
        </p:txBody>
      </p:sp>
    </p:spTree>
    <p:extLst>
      <p:ext uri="{BB962C8B-B14F-4D97-AF65-F5344CB8AC3E}">
        <p14:creationId xmlns:p14="http://schemas.microsoft.com/office/powerpoint/2010/main" val="9291771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107C-342E-DDE5-2C2F-F9519A166D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60B03E-C578-7E8E-150E-3D3B9DC0198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F6A9E7-3B55-DB46-7787-F8AA7E85D5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95D0E5-0299-7707-EB3C-CDDD1C3E4D69}"/>
              </a:ext>
            </a:extLst>
          </p:cNvPr>
          <p:cNvSpPr>
            <a:spLocks noGrp="1"/>
          </p:cNvSpPr>
          <p:nvPr>
            <p:ph type="dt" sz="half" idx="10"/>
          </p:nvPr>
        </p:nvSpPr>
        <p:spPr/>
        <p:txBody>
          <a:bodyPr/>
          <a:lstStyle/>
          <a:p>
            <a:fld id="{AB201ED0-9BE8-4726-9C06-00CD255076C8}" type="datetimeFigureOut">
              <a:rPr lang="en-US" smtClean="0"/>
              <a:t>6/5/2023</a:t>
            </a:fld>
            <a:endParaRPr lang="en-US"/>
          </a:p>
        </p:txBody>
      </p:sp>
      <p:sp>
        <p:nvSpPr>
          <p:cNvPr id="6" name="Footer Placeholder 5">
            <a:extLst>
              <a:ext uri="{FF2B5EF4-FFF2-40B4-BE49-F238E27FC236}">
                <a16:creationId xmlns:a16="http://schemas.microsoft.com/office/drawing/2014/main" id="{4DD0661D-D23E-36B6-22F6-8612F0D601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1D9C09-D9C1-57B9-AED8-589B4940745C}"/>
              </a:ext>
            </a:extLst>
          </p:cNvPr>
          <p:cNvSpPr>
            <a:spLocks noGrp="1"/>
          </p:cNvSpPr>
          <p:nvPr>
            <p:ph type="sldNum" sz="quarter" idx="12"/>
          </p:nvPr>
        </p:nvSpPr>
        <p:spPr/>
        <p:txBody>
          <a:bodyPr/>
          <a:lstStyle/>
          <a:p>
            <a:fld id="{243AE27D-3505-4E5B-9BD4-FA55CB5BA102}" type="slidenum">
              <a:rPr lang="en-US" smtClean="0"/>
              <a:t>‹#›</a:t>
            </a:fld>
            <a:endParaRPr lang="en-US"/>
          </a:p>
        </p:txBody>
      </p:sp>
    </p:spTree>
    <p:extLst>
      <p:ext uri="{BB962C8B-B14F-4D97-AF65-F5344CB8AC3E}">
        <p14:creationId xmlns:p14="http://schemas.microsoft.com/office/powerpoint/2010/main" val="224531365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9DAD-A1B8-017E-991E-6D39B007D4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9F93CC-D94B-156E-D3E8-041B7CDC9C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34C46F-44A1-781F-3C44-8166D13C0DA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55FF50-B97C-B995-7BE1-9673B229E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E6849EF-00E4-009F-C51A-F23F2F5000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22EA33-9D1C-588A-476E-5F3EBE3AEA43}"/>
              </a:ext>
            </a:extLst>
          </p:cNvPr>
          <p:cNvSpPr>
            <a:spLocks noGrp="1"/>
          </p:cNvSpPr>
          <p:nvPr>
            <p:ph type="dt" sz="half" idx="10"/>
          </p:nvPr>
        </p:nvSpPr>
        <p:spPr/>
        <p:txBody>
          <a:bodyPr/>
          <a:lstStyle/>
          <a:p>
            <a:fld id="{AB201ED0-9BE8-4726-9C06-00CD255076C8}" type="datetimeFigureOut">
              <a:rPr lang="en-US" smtClean="0"/>
              <a:t>6/5/2023</a:t>
            </a:fld>
            <a:endParaRPr lang="en-US"/>
          </a:p>
        </p:txBody>
      </p:sp>
      <p:sp>
        <p:nvSpPr>
          <p:cNvPr id="8" name="Footer Placeholder 7">
            <a:extLst>
              <a:ext uri="{FF2B5EF4-FFF2-40B4-BE49-F238E27FC236}">
                <a16:creationId xmlns:a16="http://schemas.microsoft.com/office/drawing/2014/main" id="{4F08DA50-E073-BC7E-15DA-9569734395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8F8B1D-B3A3-DB61-9A2D-83F6C0D83929}"/>
              </a:ext>
            </a:extLst>
          </p:cNvPr>
          <p:cNvSpPr>
            <a:spLocks noGrp="1"/>
          </p:cNvSpPr>
          <p:nvPr>
            <p:ph type="sldNum" sz="quarter" idx="12"/>
          </p:nvPr>
        </p:nvSpPr>
        <p:spPr/>
        <p:txBody>
          <a:bodyPr/>
          <a:lstStyle/>
          <a:p>
            <a:fld id="{243AE27D-3505-4E5B-9BD4-FA55CB5BA102}" type="slidenum">
              <a:rPr lang="en-US" smtClean="0"/>
              <a:t>‹#›</a:t>
            </a:fld>
            <a:endParaRPr lang="en-US"/>
          </a:p>
        </p:txBody>
      </p:sp>
    </p:spTree>
    <p:extLst>
      <p:ext uri="{BB962C8B-B14F-4D97-AF65-F5344CB8AC3E}">
        <p14:creationId xmlns:p14="http://schemas.microsoft.com/office/powerpoint/2010/main" val="252194243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4A68B0"/>
            </a:gs>
            <a:gs pos="82000">
              <a:schemeClr val="accent1">
                <a:lumMod val="45000"/>
                <a:lumOff val="55000"/>
              </a:schemeClr>
            </a:gs>
            <a:gs pos="91000">
              <a:schemeClr val="accent1">
                <a:lumMod val="45000"/>
                <a:lumOff val="55000"/>
              </a:schemeClr>
            </a:gs>
            <a:gs pos="100000">
              <a:schemeClr val="accent1">
                <a:lumMod val="30000"/>
                <a:lumOff val="70000"/>
              </a:schemeClr>
            </a:gs>
          </a:gsLst>
          <a:lin ang="84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85E32-ED91-2C14-9CAE-78FBEEBF9F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AA58D2-E4B1-4069-A5A7-BA166DE2ACFE}"/>
              </a:ext>
            </a:extLst>
          </p:cNvPr>
          <p:cNvSpPr>
            <a:spLocks noGrp="1"/>
          </p:cNvSpPr>
          <p:nvPr>
            <p:ph type="dt" sz="half" idx="10"/>
          </p:nvPr>
        </p:nvSpPr>
        <p:spPr/>
        <p:txBody>
          <a:bodyPr/>
          <a:lstStyle/>
          <a:p>
            <a:fld id="{AB201ED0-9BE8-4726-9C06-00CD255076C8}" type="datetimeFigureOut">
              <a:rPr lang="en-US" smtClean="0"/>
              <a:t>6/5/2023</a:t>
            </a:fld>
            <a:endParaRPr lang="en-US"/>
          </a:p>
        </p:txBody>
      </p:sp>
      <p:sp>
        <p:nvSpPr>
          <p:cNvPr id="4" name="Footer Placeholder 3">
            <a:extLst>
              <a:ext uri="{FF2B5EF4-FFF2-40B4-BE49-F238E27FC236}">
                <a16:creationId xmlns:a16="http://schemas.microsoft.com/office/drawing/2014/main" id="{D33F3C36-C87F-ADFE-9F38-3073D5C2F1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BD0292-27F7-6B15-A7B0-AC137F787BDE}"/>
              </a:ext>
            </a:extLst>
          </p:cNvPr>
          <p:cNvSpPr>
            <a:spLocks noGrp="1"/>
          </p:cNvSpPr>
          <p:nvPr>
            <p:ph type="sldNum" sz="quarter" idx="12"/>
          </p:nvPr>
        </p:nvSpPr>
        <p:spPr/>
        <p:txBody>
          <a:bodyPr/>
          <a:lstStyle/>
          <a:p>
            <a:fld id="{243AE27D-3505-4E5B-9BD4-FA55CB5BA102}" type="slidenum">
              <a:rPr lang="en-US" smtClean="0"/>
              <a:t>‹#›</a:t>
            </a:fld>
            <a:endParaRPr lang="en-US"/>
          </a:p>
        </p:txBody>
      </p:sp>
    </p:spTree>
    <p:extLst>
      <p:ext uri="{BB962C8B-B14F-4D97-AF65-F5344CB8AC3E}">
        <p14:creationId xmlns:p14="http://schemas.microsoft.com/office/powerpoint/2010/main" val="213934791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D314D1-27AC-2408-9508-047305082BEF}"/>
              </a:ext>
            </a:extLst>
          </p:cNvPr>
          <p:cNvSpPr>
            <a:spLocks noGrp="1"/>
          </p:cNvSpPr>
          <p:nvPr>
            <p:ph type="dt" sz="half" idx="10"/>
          </p:nvPr>
        </p:nvSpPr>
        <p:spPr/>
        <p:txBody>
          <a:bodyPr/>
          <a:lstStyle/>
          <a:p>
            <a:fld id="{AB201ED0-9BE8-4726-9C06-00CD255076C8}" type="datetimeFigureOut">
              <a:rPr lang="en-US" smtClean="0"/>
              <a:t>6/5/2023</a:t>
            </a:fld>
            <a:endParaRPr lang="en-US"/>
          </a:p>
        </p:txBody>
      </p:sp>
      <p:sp>
        <p:nvSpPr>
          <p:cNvPr id="3" name="Footer Placeholder 2">
            <a:extLst>
              <a:ext uri="{FF2B5EF4-FFF2-40B4-BE49-F238E27FC236}">
                <a16:creationId xmlns:a16="http://schemas.microsoft.com/office/drawing/2014/main" id="{B5822B01-A380-6636-6634-F6DFCAECFD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5162A1-023C-2194-53D3-A512A46DFEDE}"/>
              </a:ext>
            </a:extLst>
          </p:cNvPr>
          <p:cNvSpPr>
            <a:spLocks noGrp="1"/>
          </p:cNvSpPr>
          <p:nvPr>
            <p:ph type="sldNum" sz="quarter" idx="12"/>
          </p:nvPr>
        </p:nvSpPr>
        <p:spPr/>
        <p:txBody>
          <a:bodyPr/>
          <a:lstStyle/>
          <a:p>
            <a:fld id="{243AE27D-3505-4E5B-9BD4-FA55CB5BA102}" type="slidenum">
              <a:rPr lang="en-US" smtClean="0"/>
              <a:t>‹#›</a:t>
            </a:fld>
            <a:endParaRPr lang="en-US"/>
          </a:p>
        </p:txBody>
      </p:sp>
    </p:spTree>
    <p:extLst>
      <p:ext uri="{BB962C8B-B14F-4D97-AF65-F5344CB8AC3E}">
        <p14:creationId xmlns:p14="http://schemas.microsoft.com/office/powerpoint/2010/main" val="360851878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59FD1-6635-33AD-8739-2318F5D477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7B6717-BD03-AEDE-9C6E-E8C08C8E3D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A79C9A-A2EC-18A9-82D0-A0B85D25F0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23EFB3-75BB-F8EA-CFA5-86AAE48BABE6}"/>
              </a:ext>
            </a:extLst>
          </p:cNvPr>
          <p:cNvSpPr>
            <a:spLocks noGrp="1"/>
          </p:cNvSpPr>
          <p:nvPr>
            <p:ph type="dt" sz="half" idx="10"/>
          </p:nvPr>
        </p:nvSpPr>
        <p:spPr/>
        <p:txBody>
          <a:bodyPr/>
          <a:lstStyle/>
          <a:p>
            <a:fld id="{AB201ED0-9BE8-4726-9C06-00CD255076C8}" type="datetimeFigureOut">
              <a:rPr lang="en-US" smtClean="0"/>
              <a:t>6/5/2023</a:t>
            </a:fld>
            <a:endParaRPr lang="en-US"/>
          </a:p>
        </p:txBody>
      </p:sp>
      <p:sp>
        <p:nvSpPr>
          <p:cNvPr id="6" name="Footer Placeholder 5">
            <a:extLst>
              <a:ext uri="{FF2B5EF4-FFF2-40B4-BE49-F238E27FC236}">
                <a16:creationId xmlns:a16="http://schemas.microsoft.com/office/drawing/2014/main" id="{178CDBC4-3B74-F3D3-B079-ECA2AA76BD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293AB2-B0CF-9742-6855-B79A78BFF998}"/>
              </a:ext>
            </a:extLst>
          </p:cNvPr>
          <p:cNvSpPr>
            <a:spLocks noGrp="1"/>
          </p:cNvSpPr>
          <p:nvPr>
            <p:ph type="sldNum" sz="quarter" idx="12"/>
          </p:nvPr>
        </p:nvSpPr>
        <p:spPr/>
        <p:txBody>
          <a:bodyPr/>
          <a:lstStyle/>
          <a:p>
            <a:fld id="{243AE27D-3505-4E5B-9BD4-FA55CB5BA102}" type="slidenum">
              <a:rPr lang="en-US" smtClean="0"/>
              <a:t>‹#›</a:t>
            </a:fld>
            <a:endParaRPr lang="en-US"/>
          </a:p>
        </p:txBody>
      </p:sp>
    </p:spTree>
    <p:extLst>
      <p:ext uri="{BB962C8B-B14F-4D97-AF65-F5344CB8AC3E}">
        <p14:creationId xmlns:p14="http://schemas.microsoft.com/office/powerpoint/2010/main" val="222427831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8964D-6FB6-6C03-6150-40566A76F4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6B4F45-CCD0-8034-9957-103044933F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A2D0E56-5ED5-850C-58C2-A44C98E152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9D3C47-B90B-6F5F-EFC5-C4C738427410}"/>
              </a:ext>
            </a:extLst>
          </p:cNvPr>
          <p:cNvSpPr>
            <a:spLocks noGrp="1"/>
          </p:cNvSpPr>
          <p:nvPr>
            <p:ph type="dt" sz="half" idx="10"/>
          </p:nvPr>
        </p:nvSpPr>
        <p:spPr/>
        <p:txBody>
          <a:bodyPr/>
          <a:lstStyle/>
          <a:p>
            <a:fld id="{AB201ED0-9BE8-4726-9C06-00CD255076C8}" type="datetimeFigureOut">
              <a:rPr lang="en-US" smtClean="0"/>
              <a:t>6/5/2023</a:t>
            </a:fld>
            <a:endParaRPr lang="en-US"/>
          </a:p>
        </p:txBody>
      </p:sp>
      <p:sp>
        <p:nvSpPr>
          <p:cNvPr id="6" name="Footer Placeholder 5">
            <a:extLst>
              <a:ext uri="{FF2B5EF4-FFF2-40B4-BE49-F238E27FC236}">
                <a16:creationId xmlns:a16="http://schemas.microsoft.com/office/drawing/2014/main" id="{FBD2AF00-F9FD-E887-F142-BBD7ECF3F0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ABFC7C-CD40-BB95-469E-81D5E78B8696}"/>
              </a:ext>
            </a:extLst>
          </p:cNvPr>
          <p:cNvSpPr>
            <a:spLocks noGrp="1"/>
          </p:cNvSpPr>
          <p:nvPr>
            <p:ph type="sldNum" sz="quarter" idx="12"/>
          </p:nvPr>
        </p:nvSpPr>
        <p:spPr/>
        <p:txBody>
          <a:bodyPr/>
          <a:lstStyle/>
          <a:p>
            <a:fld id="{243AE27D-3505-4E5B-9BD4-FA55CB5BA102}" type="slidenum">
              <a:rPr lang="en-US" smtClean="0"/>
              <a:t>‹#›</a:t>
            </a:fld>
            <a:endParaRPr lang="en-US"/>
          </a:p>
        </p:txBody>
      </p:sp>
    </p:spTree>
    <p:extLst>
      <p:ext uri="{BB962C8B-B14F-4D97-AF65-F5344CB8AC3E}">
        <p14:creationId xmlns:p14="http://schemas.microsoft.com/office/powerpoint/2010/main" val="39220024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4A68B0"/>
            </a:gs>
            <a:gs pos="74000">
              <a:schemeClr val="accent1">
                <a:lumMod val="45000"/>
                <a:lumOff val="55000"/>
              </a:schemeClr>
            </a:gs>
            <a:gs pos="83000">
              <a:schemeClr val="accent1">
                <a:lumMod val="45000"/>
                <a:lumOff val="55000"/>
              </a:schemeClr>
            </a:gs>
            <a:gs pos="100000">
              <a:schemeClr val="accent1">
                <a:lumMod val="30000"/>
                <a:lumOff val="70000"/>
              </a:schemeClr>
            </a:gs>
          </a:gsLst>
          <a:lin ang="8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70DAEA-B47D-8291-F8FD-822DAF2C8E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1F8E58-9297-E43F-F157-2C4CA66EF8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B5E771-143D-2B2F-8C52-0A3B4E0D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01ED0-9BE8-4726-9C06-00CD255076C8}" type="datetimeFigureOut">
              <a:rPr lang="en-US" smtClean="0"/>
              <a:t>6/5/2023</a:t>
            </a:fld>
            <a:endParaRPr lang="en-US"/>
          </a:p>
        </p:txBody>
      </p:sp>
      <p:sp>
        <p:nvSpPr>
          <p:cNvPr id="5" name="Footer Placeholder 4">
            <a:extLst>
              <a:ext uri="{FF2B5EF4-FFF2-40B4-BE49-F238E27FC236}">
                <a16:creationId xmlns:a16="http://schemas.microsoft.com/office/drawing/2014/main" id="{C7A72402-9137-494A-AEEA-EF800643C8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51A60D-B587-46F8-1BAC-6F3291E75D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AE27D-3505-4E5B-9BD4-FA55CB5BA102}" type="slidenum">
              <a:rPr lang="en-US" smtClean="0"/>
              <a:t>‹#›</a:t>
            </a:fld>
            <a:endParaRPr lang="en-US"/>
          </a:p>
        </p:txBody>
      </p:sp>
      <p:pic>
        <p:nvPicPr>
          <p:cNvPr id="12" name="Picture 11" descr="A white logo with a dome on a black background&#10;&#10;Description automatically generated with low confidence">
            <a:extLst>
              <a:ext uri="{FF2B5EF4-FFF2-40B4-BE49-F238E27FC236}">
                <a16:creationId xmlns:a16="http://schemas.microsoft.com/office/drawing/2014/main" id="{93544FD6-D236-E65B-46B7-F401C7BD72E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930141" y="3875314"/>
            <a:ext cx="3163887" cy="3163887"/>
          </a:xfrm>
          <a:prstGeom prst="rect">
            <a:avLst/>
          </a:prstGeom>
        </p:spPr>
      </p:pic>
    </p:spTree>
    <p:extLst>
      <p:ext uri="{BB962C8B-B14F-4D97-AF65-F5344CB8AC3E}">
        <p14:creationId xmlns:p14="http://schemas.microsoft.com/office/powerpoint/2010/main" val="3034039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ederalregister.gov/documents/2023/05/19/2023-09647/financial-value-transparency-and-gainful-employment-ge-financial-responsibility-administrativ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2.ed.gov/policy/highered/reg/hearulemaking/2021/index.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ed.gov/news/press-releases/department-education-releases-proposed-rules-accountability-certificate-and-profit-programs-and-transparency-unaffordable-student-deb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2.ed.gov/policy/highered/reg/hearulemaking/2021/fact-sheet-for-other-may2023-nprm-issues.pdf" TargetMode="External"/><Relationship Id="rId4" Type="http://schemas.openxmlformats.org/officeDocument/2006/relationships/hyperlink" Target="https://www2.ed.gov/policy/highered/reg/hearulemaking/2021/gainful-employment-and-transparency-fact-sheet.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BEE5747-1B42-B5EF-3E5A-4EEDD911BFBD}"/>
              </a:ext>
            </a:extLst>
          </p:cNvPr>
          <p:cNvSpPr>
            <a:spLocks noGrp="1"/>
          </p:cNvSpPr>
          <p:nvPr>
            <p:ph type="subTitle" idx="1"/>
          </p:nvPr>
        </p:nvSpPr>
        <p:spPr>
          <a:xfrm>
            <a:off x="1170709" y="1947156"/>
            <a:ext cx="9144000" cy="1710444"/>
          </a:xfrm>
        </p:spPr>
        <p:txBody>
          <a:bodyPr>
            <a:normAutofit fontScale="40000" lnSpcReduction="20000"/>
          </a:bodyPr>
          <a:lstStyle/>
          <a:p>
            <a:r>
              <a:rPr lang="en-US" sz="9000" b="1" dirty="0" err="1" smtClean="0">
                <a:solidFill>
                  <a:srgbClr val="002060"/>
                </a:solidFill>
              </a:rPr>
              <a:t>NPRM</a:t>
            </a:r>
            <a:r>
              <a:rPr lang="en-US" sz="9000" b="1" dirty="0" smtClean="0">
                <a:solidFill>
                  <a:srgbClr val="002060"/>
                </a:solidFill>
              </a:rPr>
              <a:t> Analysis is for </a:t>
            </a:r>
            <a:r>
              <a:rPr lang="en-US" sz="9000" b="1" dirty="0" err="1" smtClean="0">
                <a:solidFill>
                  <a:srgbClr val="002060"/>
                </a:solidFill>
              </a:rPr>
              <a:t>AACS</a:t>
            </a:r>
            <a:r>
              <a:rPr lang="en-US" sz="9000" b="1" dirty="0" smtClean="0">
                <a:solidFill>
                  <a:srgbClr val="002060"/>
                </a:solidFill>
              </a:rPr>
              <a:t> Members:</a:t>
            </a:r>
          </a:p>
          <a:p>
            <a:r>
              <a:rPr lang="en-US" sz="5900" dirty="0" smtClean="0">
                <a:solidFill>
                  <a:srgbClr val="002060"/>
                </a:solidFill>
              </a:rPr>
              <a:t>Certification; Ability to Benefit; GE/Financial Value</a:t>
            </a:r>
          </a:p>
          <a:p>
            <a:r>
              <a:rPr lang="en-US" sz="5900" dirty="0" smtClean="0">
                <a:solidFill>
                  <a:srgbClr val="002060"/>
                </a:solidFill>
              </a:rPr>
              <a:t>Transparency; Administrative Capability; and </a:t>
            </a:r>
          </a:p>
          <a:p>
            <a:r>
              <a:rPr lang="en-US" sz="5900" dirty="0" smtClean="0">
                <a:solidFill>
                  <a:srgbClr val="002060"/>
                </a:solidFill>
              </a:rPr>
              <a:t>Financial Responsibility</a:t>
            </a:r>
          </a:p>
        </p:txBody>
      </p:sp>
      <p:sp>
        <p:nvSpPr>
          <p:cNvPr id="6" name="Subtitle 2">
            <a:extLst>
              <a:ext uri="{FF2B5EF4-FFF2-40B4-BE49-F238E27FC236}">
                <a16:creationId xmlns:a16="http://schemas.microsoft.com/office/drawing/2014/main" id="{4BEE5747-1B42-B5EF-3E5A-4EEDD911BFBD}"/>
              </a:ext>
            </a:extLst>
          </p:cNvPr>
          <p:cNvSpPr txBox="1">
            <a:spLocks/>
          </p:cNvSpPr>
          <p:nvPr/>
        </p:nvSpPr>
        <p:spPr>
          <a:xfrm>
            <a:off x="1323109" y="4693408"/>
            <a:ext cx="9144000" cy="11908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smtClean="0">
                <a:solidFill>
                  <a:srgbClr val="002060"/>
                </a:solidFill>
              </a:rPr>
              <a:t>Ed Cramp, Katherine Brodie, Kristina Gill and Matthew Steinway</a:t>
            </a:r>
          </a:p>
        </p:txBody>
      </p:sp>
    </p:spTree>
    <p:extLst>
      <p:ext uri="{BB962C8B-B14F-4D97-AF65-F5344CB8AC3E}">
        <p14:creationId xmlns:p14="http://schemas.microsoft.com/office/powerpoint/2010/main" val="338512674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Certification – </a:t>
            </a:r>
            <a:r>
              <a:rPr lang="en-US" b="1" dirty="0" smtClean="0">
                <a:solidFill>
                  <a:schemeClr val="accent1">
                    <a:lumMod val="50000"/>
                  </a:schemeClr>
                </a:solidFill>
              </a:rPr>
              <a:t>Analysis</a:t>
            </a:r>
            <a:endParaRPr lang="en-US" dirty="0">
              <a:solidFill>
                <a:schemeClr val="accent1">
                  <a:lumMod val="50000"/>
                </a:schemeClr>
              </a:solidFill>
            </a:endParaRPr>
          </a:p>
        </p:txBody>
      </p:sp>
      <p:sp>
        <p:nvSpPr>
          <p:cNvPr id="3" name="Content Placeholder 2"/>
          <p:cNvSpPr>
            <a:spLocks noGrp="1"/>
          </p:cNvSpPr>
          <p:nvPr>
            <p:ph idx="1"/>
          </p:nvPr>
        </p:nvSpPr>
        <p:spPr>
          <a:xfrm>
            <a:off x="1117170" y="2039644"/>
            <a:ext cx="8731102" cy="4160505"/>
          </a:xfrm>
        </p:spPr>
        <p:txBody>
          <a:bodyPr>
            <a:normAutofit/>
          </a:bodyPr>
          <a:lstStyle/>
          <a:p>
            <a:pPr marL="457200" lvl="1" indent="0">
              <a:buNone/>
            </a:pPr>
            <a:endParaRPr lang="en-US" sz="2000" dirty="0" smtClean="0">
              <a:solidFill>
                <a:schemeClr val="accent1">
                  <a:lumMod val="50000"/>
                </a:schemeClr>
              </a:solidFill>
            </a:endParaRPr>
          </a:p>
          <a:p>
            <a:pPr lvl="1"/>
            <a:endParaRPr lang="en-US" sz="2000" dirty="0">
              <a:solidFill>
                <a:schemeClr val="accent1">
                  <a:lumMod val="50000"/>
                </a:schemeClr>
              </a:solidFill>
            </a:endParaRPr>
          </a:p>
          <a:p>
            <a:pPr lvl="1"/>
            <a:r>
              <a:rPr lang="en-US" dirty="0" smtClean="0">
                <a:solidFill>
                  <a:schemeClr val="accent1">
                    <a:lumMod val="50000"/>
                  </a:schemeClr>
                </a:solidFill>
              </a:rPr>
              <a:t>Rule </a:t>
            </a:r>
            <a:r>
              <a:rPr lang="en-US" dirty="0">
                <a:solidFill>
                  <a:schemeClr val="accent1">
                    <a:lumMod val="50000"/>
                  </a:schemeClr>
                </a:solidFill>
              </a:rPr>
              <a:t>change will impact </a:t>
            </a:r>
            <a:r>
              <a:rPr lang="en-US" dirty="0" err="1">
                <a:solidFill>
                  <a:schemeClr val="accent1">
                    <a:lumMod val="50000"/>
                  </a:schemeClr>
                </a:solidFill>
              </a:rPr>
              <a:t>AACS</a:t>
            </a:r>
            <a:r>
              <a:rPr lang="en-US" dirty="0">
                <a:solidFill>
                  <a:schemeClr val="accent1">
                    <a:lumMod val="50000"/>
                  </a:schemeClr>
                </a:solidFill>
              </a:rPr>
              <a:t> members offering programs exceeding 100% of state minimum</a:t>
            </a:r>
          </a:p>
          <a:p>
            <a:pPr lvl="1"/>
            <a:r>
              <a:rPr lang="en-US" dirty="0">
                <a:solidFill>
                  <a:schemeClr val="accent1">
                    <a:lumMod val="50000"/>
                  </a:schemeClr>
                </a:solidFill>
              </a:rPr>
              <a:t>Rule change will impact </a:t>
            </a:r>
            <a:r>
              <a:rPr lang="en-US" dirty="0" err="1">
                <a:solidFill>
                  <a:schemeClr val="accent1">
                    <a:lumMod val="50000"/>
                  </a:schemeClr>
                </a:solidFill>
              </a:rPr>
              <a:t>AACS</a:t>
            </a:r>
            <a:r>
              <a:rPr lang="en-US" dirty="0">
                <a:solidFill>
                  <a:schemeClr val="accent1">
                    <a:lumMod val="50000"/>
                  </a:schemeClr>
                </a:solidFill>
              </a:rPr>
              <a:t> members offering short programs under 600 clock hours now Title IV eligible under 150% rule</a:t>
            </a:r>
          </a:p>
          <a:p>
            <a:pPr lvl="1"/>
            <a:r>
              <a:rPr lang="en-US" dirty="0" err="1">
                <a:solidFill>
                  <a:schemeClr val="accent1">
                    <a:lumMod val="50000"/>
                  </a:schemeClr>
                </a:solidFill>
              </a:rPr>
              <a:t>AACS</a:t>
            </a:r>
            <a:r>
              <a:rPr lang="en-US" dirty="0">
                <a:solidFill>
                  <a:schemeClr val="accent1">
                    <a:lumMod val="50000"/>
                  </a:schemeClr>
                </a:solidFill>
              </a:rPr>
              <a:t> Comment Letter Templates Will Include Sample Language on This Issue</a:t>
            </a:r>
          </a:p>
          <a:p>
            <a:pPr marL="511175" lvl="1" indent="0">
              <a:buNone/>
            </a:pPr>
            <a:endParaRPr lang="en-US" sz="1800" dirty="0"/>
          </a:p>
          <a:p>
            <a:pPr marL="511175" lvl="1" indent="0">
              <a:buNone/>
            </a:pPr>
            <a:endParaRPr lang="en-US" sz="2000" dirty="0"/>
          </a:p>
          <a:p>
            <a:pPr marL="0" indent="0">
              <a:buNone/>
            </a:pPr>
            <a:endParaRPr lang="en-US" sz="2400" b="1" dirty="0">
              <a:solidFill>
                <a:srgbClr val="002060"/>
              </a:solidFill>
            </a:endParaRPr>
          </a:p>
        </p:txBody>
      </p:sp>
      <p:sp>
        <p:nvSpPr>
          <p:cNvPr id="4" name="TextBox 3"/>
          <p:cNvSpPr txBox="1"/>
          <p:nvPr/>
        </p:nvSpPr>
        <p:spPr>
          <a:xfrm>
            <a:off x="280261" y="1685701"/>
            <a:ext cx="3192651" cy="707886"/>
          </a:xfrm>
          <a:prstGeom prst="rect">
            <a:avLst/>
          </a:prstGeom>
          <a:noFill/>
        </p:spPr>
        <p:txBody>
          <a:bodyPr wrap="square" rtlCol="0">
            <a:spAutoFit/>
          </a:bodyPr>
          <a:lstStyle/>
          <a:p>
            <a:pPr marL="1200150" lvl="2" indent="-285750">
              <a:buFont typeface="Arial" panose="020B0604020202020204" pitchFamily="34" charset="0"/>
              <a:buChar char="•"/>
            </a:pPr>
            <a:r>
              <a:rPr lang="en-US" sz="4000" dirty="0" err="1" smtClean="0">
                <a:solidFill>
                  <a:schemeClr val="accent1">
                    <a:lumMod val="50000"/>
                  </a:schemeClr>
                </a:solidFill>
              </a:rPr>
              <a:t>AACS</a:t>
            </a:r>
            <a:r>
              <a:rPr lang="en-US" sz="4000" dirty="0" smtClean="0">
                <a:solidFill>
                  <a:schemeClr val="accent1">
                    <a:lumMod val="50000"/>
                  </a:schemeClr>
                </a:solidFill>
              </a:rPr>
              <a:t>:</a:t>
            </a:r>
            <a:endParaRPr lang="en-US" sz="4000" dirty="0">
              <a:solidFill>
                <a:schemeClr val="accent1">
                  <a:lumMod val="50000"/>
                </a:schemeClr>
              </a:solidFill>
            </a:endParaRPr>
          </a:p>
        </p:txBody>
      </p:sp>
    </p:spTree>
    <p:extLst>
      <p:ext uri="{BB962C8B-B14F-4D97-AF65-F5344CB8AC3E}">
        <p14:creationId xmlns:p14="http://schemas.microsoft.com/office/powerpoint/2010/main" val="427371596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Certification</a:t>
            </a:r>
          </a:p>
        </p:txBody>
      </p:sp>
      <p:sp>
        <p:nvSpPr>
          <p:cNvPr id="3" name="Content Placeholder 2"/>
          <p:cNvSpPr>
            <a:spLocks noGrp="1"/>
          </p:cNvSpPr>
          <p:nvPr>
            <p:ph idx="1"/>
          </p:nvPr>
        </p:nvSpPr>
        <p:spPr>
          <a:xfrm>
            <a:off x="1144937" y="1314181"/>
            <a:ext cx="9902125" cy="4351338"/>
          </a:xfrm>
        </p:spPr>
        <p:txBody>
          <a:bodyPr>
            <a:normAutofit/>
          </a:bodyPr>
          <a:lstStyle/>
          <a:p>
            <a:pPr marL="339328" lvl="1" indent="0">
              <a:buNone/>
            </a:pPr>
            <a:r>
              <a:rPr lang="en-US" sz="2200" dirty="0"/>
              <a:t>• </a:t>
            </a:r>
            <a:r>
              <a:rPr lang="en-US" sz="2200" dirty="0">
                <a:solidFill>
                  <a:schemeClr val="accent1">
                    <a:lumMod val="50000"/>
                  </a:schemeClr>
                </a:solidFill>
              </a:rPr>
              <a:t>Institutions</a:t>
            </a:r>
            <a:r>
              <a:rPr lang="en-US" sz="2200" dirty="0"/>
              <a:t> at risk of closure </a:t>
            </a:r>
            <a:r>
              <a:rPr lang="en-US" sz="2200" dirty="0">
                <a:solidFill>
                  <a:schemeClr val="accent1">
                    <a:lumMod val="50000"/>
                  </a:schemeClr>
                </a:solidFill>
              </a:rPr>
              <a:t>submit an acceptable teach-out plan or agreement. </a:t>
            </a:r>
            <a:endParaRPr lang="en-US" sz="2200" dirty="0" smtClean="0">
              <a:solidFill>
                <a:schemeClr val="accent1">
                  <a:lumMod val="50000"/>
                </a:schemeClr>
              </a:solidFill>
            </a:endParaRPr>
          </a:p>
          <a:p>
            <a:pPr marL="339328" lvl="1" indent="0">
              <a:buNone/>
            </a:pPr>
            <a:endParaRPr lang="en-US" sz="2200" dirty="0">
              <a:solidFill>
                <a:schemeClr val="accent1">
                  <a:lumMod val="50000"/>
                </a:schemeClr>
              </a:solidFill>
            </a:endParaRPr>
          </a:p>
          <a:p>
            <a:pPr marL="339328" lvl="1" indent="0">
              <a:buNone/>
            </a:pPr>
            <a:r>
              <a:rPr lang="en-US" sz="2200" dirty="0"/>
              <a:t>• Entities with direct or indirect ownership of a proprietary or private nonprofit institution sign the institution’s Program Participation Agreement. </a:t>
            </a:r>
            <a:r>
              <a:rPr lang="en-US" sz="2200" dirty="0">
                <a:solidFill>
                  <a:schemeClr val="accent1">
                    <a:lumMod val="50000"/>
                  </a:schemeClr>
                </a:solidFill>
              </a:rPr>
              <a:t>This expands on guidance issued by the Department last year to seek these signatures on a case-by-case basis. </a:t>
            </a:r>
            <a:endParaRPr lang="en-US" sz="2200" dirty="0" smtClean="0">
              <a:solidFill>
                <a:schemeClr val="accent1">
                  <a:lumMod val="50000"/>
                </a:schemeClr>
              </a:solidFill>
            </a:endParaRPr>
          </a:p>
          <a:p>
            <a:pPr marL="339328" lvl="1" indent="0">
              <a:buNone/>
            </a:pPr>
            <a:endParaRPr lang="en-US" sz="2200" dirty="0">
              <a:solidFill>
                <a:schemeClr val="accent1">
                  <a:lumMod val="50000"/>
                </a:schemeClr>
              </a:solidFill>
            </a:endParaRPr>
          </a:p>
          <a:p>
            <a:pPr marL="339328" lvl="1" indent="0">
              <a:buNone/>
            </a:pPr>
            <a:r>
              <a:rPr lang="en-US" sz="2200" dirty="0"/>
              <a:t>• Institutions may not employ, affiliate with, or contract with any individual or entity if the individual or entity has been found to have committed fraud or misconduct involving government funds, or was affiliated with another institution that owes a Title IV liability that is not being repaid. </a:t>
            </a:r>
          </a:p>
          <a:p>
            <a:endParaRPr lang="en-US" dirty="0"/>
          </a:p>
        </p:txBody>
      </p:sp>
    </p:spTree>
    <p:extLst>
      <p:ext uri="{BB962C8B-B14F-4D97-AF65-F5344CB8AC3E}">
        <p14:creationId xmlns:p14="http://schemas.microsoft.com/office/powerpoint/2010/main" val="141912271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Certification</a:t>
            </a:r>
          </a:p>
        </p:txBody>
      </p:sp>
      <p:sp>
        <p:nvSpPr>
          <p:cNvPr id="3" name="Content Placeholder 2"/>
          <p:cNvSpPr>
            <a:spLocks noGrp="1"/>
          </p:cNvSpPr>
          <p:nvPr>
            <p:ph idx="1"/>
          </p:nvPr>
        </p:nvSpPr>
        <p:spPr>
          <a:xfrm>
            <a:off x="585836" y="1422670"/>
            <a:ext cx="9280097" cy="4245566"/>
          </a:xfrm>
        </p:spPr>
        <p:txBody>
          <a:bodyPr>
            <a:normAutofit fontScale="92500" lnSpcReduction="10000"/>
          </a:bodyPr>
          <a:lstStyle/>
          <a:p>
            <a:pPr marL="682228" lvl="1" indent="-342900"/>
            <a:r>
              <a:rPr lang="en-US" dirty="0">
                <a:solidFill>
                  <a:schemeClr val="accent1">
                    <a:lumMod val="50000"/>
                  </a:schemeClr>
                </a:solidFill>
              </a:rPr>
              <a:t>Programs must meet any required </a:t>
            </a:r>
            <a:r>
              <a:rPr lang="en-US" dirty="0"/>
              <a:t>programmatic accreditation and State licensure requirements </a:t>
            </a:r>
            <a:r>
              <a:rPr lang="en-US" dirty="0">
                <a:solidFill>
                  <a:schemeClr val="accent1">
                    <a:lumMod val="50000"/>
                  </a:schemeClr>
                </a:solidFill>
              </a:rPr>
              <a:t>so that students can obtain employment.</a:t>
            </a:r>
          </a:p>
          <a:p>
            <a:pPr marL="682228" lvl="1" indent="-342900"/>
            <a:r>
              <a:rPr lang="en-US" dirty="0">
                <a:solidFill>
                  <a:schemeClr val="accent1">
                    <a:lumMod val="50000"/>
                  </a:schemeClr>
                </a:solidFill>
              </a:rPr>
              <a:t>Comply with </a:t>
            </a:r>
            <a:r>
              <a:rPr lang="en-US" dirty="0"/>
              <a:t>all State consumer protection laws related to closure, recruitment, and misrepresentations for all States in which they enroll students. </a:t>
            </a:r>
          </a:p>
          <a:p>
            <a:pPr marL="682228" lvl="1" indent="-342900"/>
            <a:r>
              <a:rPr lang="en-US" dirty="0"/>
              <a:t>Do not withhold transcripts</a:t>
            </a:r>
            <a:r>
              <a:rPr lang="en-US" dirty="0">
                <a:solidFill>
                  <a:srgbClr val="339933"/>
                </a:solidFill>
              </a:rPr>
              <a:t> </a:t>
            </a:r>
            <a:r>
              <a:rPr lang="en-US" dirty="0">
                <a:solidFill>
                  <a:schemeClr val="accent1">
                    <a:lumMod val="50000"/>
                  </a:schemeClr>
                </a:solidFill>
              </a:rPr>
              <a:t>or take other adverse actions against a student related to a balance resulting from an error or fraud in the administration of Federal financial aid programs or a balance owed due to the Return of Title IV funds requirements.</a:t>
            </a:r>
          </a:p>
          <a:p>
            <a:pPr marL="682228" lvl="1" indent="-342900"/>
            <a:r>
              <a:rPr lang="en-US" dirty="0">
                <a:solidFill>
                  <a:schemeClr val="accent1">
                    <a:lumMod val="50000"/>
                  </a:schemeClr>
                </a:solidFill>
              </a:rPr>
              <a:t>2-3 year limit for provisional certification for any </a:t>
            </a:r>
            <a:r>
              <a:rPr lang="en-US" dirty="0"/>
              <a:t>major consumer protection</a:t>
            </a:r>
            <a:r>
              <a:rPr lang="en-US" dirty="0">
                <a:solidFill>
                  <a:srgbClr val="339933"/>
                </a:solidFill>
              </a:rPr>
              <a:t> </a:t>
            </a:r>
            <a:r>
              <a:rPr lang="en-US" dirty="0">
                <a:solidFill>
                  <a:schemeClr val="accent1">
                    <a:lumMod val="50000"/>
                  </a:schemeClr>
                </a:solidFill>
              </a:rPr>
              <a:t>issues to be resolved </a:t>
            </a:r>
          </a:p>
          <a:p>
            <a:pPr marL="0" indent="0">
              <a:buNone/>
            </a:pPr>
            <a:r>
              <a:rPr lang="en-US" sz="2400" b="1" dirty="0">
                <a:solidFill>
                  <a:srgbClr val="002060"/>
                </a:solidFill>
              </a:rPr>
              <a:t/>
            </a:r>
            <a:br>
              <a:rPr lang="en-US" sz="2400" b="1" dirty="0">
                <a:solidFill>
                  <a:srgbClr val="002060"/>
                </a:solidFill>
              </a:rPr>
            </a:br>
            <a:endParaRPr lang="en-US" sz="2400" b="1" dirty="0">
              <a:solidFill>
                <a:srgbClr val="002060"/>
              </a:solidFill>
            </a:endParaRPr>
          </a:p>
          <a:p>
            <a:endParaRPr lang="en-US" dirty="0"/>
          </a:p>
        </p:txBody>
      </p:sp>
    </p:spTree>
    <p:extLst>
      <p:ext uri="{BB962C8B-B14F-4D97-AF65-F5344CB8AC3E}">
        <p14:creationId xmlns:p14="http://schemas.microsoft.com/office/powerpoint/2010/main" val="254015568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Provisional Certification Limitations</a:t>
            </a:r>
            <a:endParaRPr lang="en-US" dirty="0">
              <a:solidFill>
                <a:schemeClr val="accent1">
                  <a:lumMod val="50000"/>
                </a:schemeClr>
              </a:solidFill>
            </a:endParaRPr>
          </a:p>
        </p:txBody>
      </p:sp>
      <p:sp>
        <p:nvSpPr>
          <p:cNvPr id="3" name="Content Placeholder 2"/>
          <p:cNvSpPr>
            <a:spLocks noGrp="1"/>
          </p:cNvSpPr>
          <p:nvPr>
            <p:ph idx="1"/>
          </p:nvPr>
        </p:nvSpPr>
        <p:spPr>
          <a:xfrm>
            <a:off x="1191432" y="1500161"/>
            <a:ext cx="9809136" cy="4351338"/>
          </a:xfrm>
        </p:spPr>
        <p:txBody>
          <a:bodyPr>
            <a:normAutofit/>
          </a:bodyPr>
          <a:lstStyle/>
          <a:p>
            <a:pPr marL="0" indent="0">
              <a:buNone/>
            </a:pPr>
            <a:r>
              <a:rPr lang="en-US" sz="1800" i="1" dirty="0">
                <a:solidFill>
                  <a:schemeClr val="accent1">
                    <a:lumMod val="50000"/>
                  </a:schemeClr>
                </a:solidFill>
              </a:rPr>
              <a:t>Non Exhaustive Limitations ED Can Establish–</a:t>
            </a:r>
            <a:br>
              <a:rPr lang="en-US" sz="1800" i="1" dirty="0">
                <a:solidFill>
                  <a:schemeClr val="accent1">
                    <a:lumMod val="50000"/>
                  </a:schemeClr>
                </a:solidFill>
              </a:rPr>
            </a:br>
            <a:endParaRPr lang="en-US" sz="1800" i="1" dirty="0">
              <a:solidFill>
                <a:schemeClr val="accent1">
                  <a:lumMod val="50000"/>
                </a:schemeClr>
              </a:solidFill>
            </a:endParaRPr>
          </a:p>
          <a:p>
            <a:r>
              <a:rPr lang="en-US" sz="1800" dirty="0">
                <a:solidFill>
                  <a:schemeClr val="accent1">
                    <a:lumMod val="50000"/>
                  </a:schemeClr>
                </a:solidFill>
              </a:rPr>
              <a:t>Institution at risk of closure submit acceptable records retention plan that addresses title IV, </a:t>
            </a:r>
            <a:r>
              <a:rPr lang="en-US" sz="1800" dirty="0" err="1">
                <a:solidFill>
                  <a:schemeClr val="accent1">
                    <a:lumMod val="50000"/>
                  </a:schemeClr>
                </a:solidFill>
              </a:rPr>
              <a:t>HEA</a:t>
            </a:r>
            <a:r>
              <a:rPr lang="en-US" sz="1800" dirty="0">
                <a:solidFill>
                  <a:schemeClr val="accent1">
                    <a:lumMod val="50000"/>
                  </a:schemeClr>
                </a:solidFill>
              </a:rPr>
              <a:t> records and evidence of implementation</a:t>
            </a:r>
          </a:p>
          <a:p>
            <a:r>
              <a:rPr lang="en-US" sz="1800" dirty="0">
                <a:solidFill>
                  <a:schemeClr val="accent1">
                    <a:lumMod val="50000"/>
                  </a:schemeClr>
                </a:solidFill>
              </a:rPr>
              <a:t>Institution at risk of closure that is teaching out, closing, or that is not financially responsible or administratively capable, must release holds on student transcripts. </a:t>
            </a:r>
          </a:p>
          <a:p>
            <a:r>
              <a:rPr lang="en-US" sz="1800" dirty="0">
                <a:solidFill>
                  <a:schemeClr val="accent1">
                    <a:lumMod val="50000"/>
                  </a:schemeClr>
                </a:solidFill>
              </a:rPr>
              <a:t>Restrictions or limitations on the addition of new programs or locations;</a:t>
            </a:r>
          </a:p>
          <a:p>
            <a:r>
              <a:rPr lang="en-US" sz="1800" dirty="0">
                <a:solidFill>
                  <a:schemeClr val="accent1">
                    <a:lumMod val="50000"/>
                  </a:schemeClr>
                </a:solidFill>
              </a:rPr>
              <a:t>Restrictions on the rate of growth, new enrollment of students, or Title IV, </a:t>
            </a:r>
            <a:r>
              <a:rPr lang="en-US" sz="1800" dirty="0" err="1">
                <a:solidFill>
                  <a:schemeClr val="accent1">
                    <a:lumMod val="50000"/>
                  </a:schemeClr>
                </a:solidFill>
              </a:rPr>
              <a:t>HEA</a:t>
            </a:r>
            <a:r>
              <a:rPr lang="en-US" sz="1800" dirty="0">
                <a:solidFill>
                  <a:schemeClr val="accent1">
                    <a:lumMod val="50000"/>
                  </a:schemeClr>
                </a:solidFill>
              </a:rPr>
              <a:t> volume in one or more programs;</a:t>
            </a:r>
          </a:p>
          <a:p>
            <a:r>
              <a:rPr lang="en-US" sz="1800" dirty="0">
                <a:solidFill>
                  <a:schemeClr val="accent1">
                    <a:lumMod val="50000"/>
                  </a:schemeClr>
                </a:solidFill>
              </a:rPr>
              <a:t>Restrictions on the institution providing a teach-out on behalf of another institution;</a:t>
            </a:r>
          </a:p>
          <a:p>
            <a:pPr marL="0" indent="0">
              <a:buNone/>
            </a:pPr>
            <a:r>
              <a:rPr lang="en-US" sz="2400" b="1" dirty="0"/>
              <a:t/>
            </a:r>
            <a:br>
              <a:rPr lang="en-US" sz="2400" b="1" dirty="0"/>
            </a:br>
            <a:endParaRPr lang="en-US" sz="2400" b="1" dirty="0"/>
          </a:p>
          <a:p>
            <a:endParaRPr lang="en-US" dirty="0"/>
          </a:p>
        </p:txBody>
      </p:sp>
    </p:spTree>
    <p:extLst>
      <p:ext uri="{BB962C8B-B14F-4D97-AF65-F5344CB8AC3E}">
        <p14:creationId xmlns:p14="http://schemas.microsoft.com/office/powerpoint/2010/main" val="422124450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Provisional Certification Limitations (continued)</a:t>
            </a:r>
            <a:endParaRPr lang="en-US" sz="4000" dirty="0">
              <a:solidFill>
                <a:schemeClr val="accent1">
                  <a:lumMod val="50000"/>
                </a:schemeClr>
              </a:solidFill>
            </a:endParaRPr>
          </a:p>
        </p:txBody>
      </p:sp>
      <p:sp>
        <p:nvSpPr>
          <p:cNvPr id="3" name="Content Placeholder 2"/>
          <p:cNvSpPr>
            <a:spLocks noGrp="1"/>
          </p:cNvSpPr>
          <p:nvPr>
            <p:ph idx="1"/>
          </p:nvPr>
        </p:nvSpPr>
        <p:spPr>
          <a:xfrm>
            <a:off x="1086173" y="1469164"/>
            <a:ext cx="9475922" cy="4351338"/>
          </a:xfrm>
        </p:spPr>
        <p:txBody>
          <a:bodyPr>
            <a:normAutofit fontScale="92500" lnSpcReduction="20000"/>
          </a:bodyPr>
          <a:lstStyle/>
          <a:p>
            <a:r>
              <a:rPr lang="en-US" sz="2400" dirty="0">
                <a:solidFill>
                  <a:schemeClr val="accent1">
                    <a:lumMod val="50000"/>
                  </a:schemeClr>
                </a:solidFill>
              </a:rPr>
              <a:t>Restrictions on the acquisition of another participating institution, which may include, in addition to any other required financial protection, the posting of LOC not less than 10 percent of the acquired institution’s Title IV, </a:t>
            </a:r>
            <a:r>
              <a:rPr lang="en-US" sz="2400" dirty="0" err="1">
                <a:solidFill>
                  <a:schemeClr val="accent1">
                    <a:lumMod val="50000"/>
                  </a:schemeClr>
                </a:solidFill>
              </a:rPr>
              <a:t>HEA</a:t>
            </a:r>
            <a:r>
              <a:rPr lang="en-US" sz="2400" dirty="0">
                <a:solidFill>
                  <a:schemeClr val="accent1">
                    <a:lumMod val="50000"/>
                  </a:schemeClr>
                </a:solidFill>
              </a:rPr>
              <a:t> volume for the prior fiscal year;</a:t>
            </a:r>
          </a:p>
          <a:p>
            <a:r>
              <a:rPr lang="en-US" sz="2400" dirty="0">
                <a:solidFill>
                  <a:schemeClr val="accent1">
                    <a:lumMod val="50000"/>
                  </a:schemeClr>
                </a:solidFill>
              </a:rPr>
              <a:t>Additional reporting requirements, which may include, but are not limited to, cash balances, an actual and protected cash flow statement, student rosters, student complaints, and interim unaudited financial statements;</a:t>
            </a:r>
          </a:p>
          <a:p>
            <a:r>
              <a:rPr lang="en-US" sz="2400" dirty="0">
                <a:solidFill>
                  <a:schemeClr val="accent1">
                    <a:lumMod val="50000"/>
                  </a:schemeClr>
                </a:solidFill>
              </a:rPr>
              <a:t>Limitations on the institution entering into a written arrangement with another eligible institution or an ineligible institution or organization for that other eligible institution or ineligible institution or organization to provide between 25 and 50 percent of the institution’s educational program</a:t>
            </a:r>
          </a:p>
          <a:p>
            <a:r>
              <a:rPr lang="en-US" sz="2400" dirty="0">
                <a:solidFill>
                  <a:schemeClr val="accent1">
                    <a:lumMod val="50000"/>
                  </a:schemeClr>
                </a:solidFill>
              </a:rPr>
              <a:t>For an institution alleged or found to have engaged in misrepresentations to students, engaged in aggressive recruiting practices, or violated incentive compensation rules, requirements to hire a monitor and to submit marketing and other recruiting materials (</a:t>
            </a:r>
            <a:r>
              <a:rPr lang="en-US" sz="2400" i="1" dirty="0">
                <a:solidFill>
                  <a:schemeClr val="accent1">
                    <a:lumMod val="50000"/>
                  </a:schemeClr>
                </a:solidFill>
              </a:rPr>
              <a:t>e.g., </a:t>
            </a:r>
            <a:r>
              <a:rPr lang="en-US" sz="2400" dirty="0">
                <a:solidFill>
                  <a:schemeClr val="accent1">
                    <a:lumMod val="50000"/>
                  </a:schemeClr>
                </a:solidFill>
              </a:rPr>
              <a:t>call scripts) for the review and approval of the Secretary.</a:t>
            </a:r>
          </a:p>
          <a:p>
            <a:pPr marL="0" indent="0">
              <a:buNone/>
            </a:pPr>
            <a:endParaRPr lang="en-US" sz="2400" b="1" dirty="0"/>
          </a:p>
          <a:p>
            <a:endParaRPr lang="en-US" dirty="0"/>
          </a:p>
        </p:txBody>
      </p:sp>
    </p:spTree>
    <p:extLst>
      <p:ext uri="{BB962C8B-B14F-4D97-AF65-F5344CB8AC3E}">
        <p14:creationId xmlns:p14="http://schemas.microsoft.com/office/powerpoint/2010/main" val="25094233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Ability to Benefit </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2400" b="1" dirty="0">
                <a:solidFill>
                  <a:schemeClr val="accent1">
                    <a:lumMod val="50000"/>
                  </a:schemeClr>
                </a:solidFill>
              </a:rPr>
              <a:t>Key Theme: </a:t>
            </a:r>
            <a:r>
              <a:rPr lang="en-US" sz="2400" b="1" dirty="0"/>
              <a:t>VALUE </a:t>
            </a:r>
            <a:r>
              <a:rPr lang="en-US" sz="2400" b="1" dirty="0">
                <a:solidFill>
                  <a:schemeClr val="accent1">
                    <a:lumMod val="50000"/>
                  </a:schemeClr>
                </a:solidFill>
              </a:rPr>
              <a:t>derived from program </a:t>
            </a:r>
          </a:p>
          <a:p>
            <a:pPr marL="0" indent="0">
              <a:buNone/>
            </a:pPr>
            <a:endParaRPr lang="en-US" sz="2400" b="1" dirty="0">
              <a:solidFill>
                <a:srgbClr val="002060"/>
              </a:solidFill>
            </a:endParaRPr>
          </a:p>
          <a:p>
            <a:r>
              <a:rPr lang="en-US" sz="2400" dirty="0">
                <a:solidFill>
                  <a:schemeClr val="accent1">
                    <a:lumMod val="50000"/>
                  </a:schemeClr>
                </a:solidFill>
              </a:rPr>
              <a:t>Department achieved consensus in negotiating changes</a:t>
            </a:r>
          </a:p>
          <a:p>
            <a:r>
              <a:rPr lang="en-US" sz="2400" dirty="0">
                <a:solidFill>
                  <a:schemeClr val="accent1">
                    <a:lumMod val="50000"/>
                  </a:schemeClr>
                </a:solidFill>
              </a:rPr>
              <a:t>Proposed regulations reflect consensus language </a:t>
            </a:r>
          </a:p>
          <a:p>
            <a:pPr lvl="1"/>
            <a:r>
              <a:rPr lang="en-US" sz="2000" dirty="0">
                <a:solidFill>
                  <a:schemeClr val="accent1">
                    <a:lumMod val="50000"/>
                  </a:schemeClr>
                </a:solidFill>
              </a:rPr>
              <a:t>Proposed regulations establish safeguards to ensure State processes are adequate</a:t>
            </a:r>
          </a:p>
          <a:p>
            <a:pPr lvl="1"/>
            <a:r>
              <a:rPr lang="en-US" sz="2000" dirty="0"/>
              <a:t>Establish documentation requirements for institutions that wish to enroll ATB students</a:t>
            </a:r>
          </a:p>
          <a:p>
            <a:pPr lvl="1"/>
            <a:r>
              <a:rPr lang="en-US" sz="2000" dirty="0"/>
              <a:t>Establish verification process to ensure regulatory compliance</a:t>
            </a:r>
          </a:p>
          <a:p>
            <a:pPr lvl="1"/>
            <a:r>
              <a:rPr lang="en-US" sz="2000" dirty="0">
                <a:solidFill>
                  <a:schemeClr val="accent1">
                    <a:lumMod val="50000"/>
                  </a:schemeClr>
                </a:solidFill>
              </a:rPr>
              <a:t>Regulations define eligible career pathway program (Department achieved consensus in negotiating these changes and proposed regulations reflect consensus language) </a:t>
            </a:r>
          </a:p>
          <a:p>
            <a:pPr lvl="2"/>
            <a:endParaRPr lang="en-US" sz="1600" b="1" dirty="0">
              <a:solidFill>
                <a:srgbClr val="002060"/>
              </a:solidFill>
            </a:endParaRPr>
          </a:p>
          <a:p>
            <a:pPr lvl="2"/>
            <a:endParaRPr lang="en-US" sz="1600" b="1" dirty="0">
              <a:solidFill>
                <a:srgbClr val="002060"/>
              </a:solidFill>
            </a:endParaRPr>
          </a:p>
        </p:txBody>
      </p:sp>
    </p:spTree>
    <p:extLst>
      <p:ext uri="{BB962C8B-B14F-4D97-AF65-F5344CB8AC3E}">
        <p14:creationId xmlns:p14="http://schemas.microsoft.com/office/powerpoint/2010/main" val="244601232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1">
                    <a:lumMod val="50000"/>
                  </a:schemeClr>
                </a:solidFill>
              </a:rPr>
              <a:t>Gainful Employment and </a:t>
            </a:r>
            <a:r>
              <a:rPr lang="en-US" sz="3600" b="1" dirty="0" smtClean="0">
                <a:solidFill>
                  <a:schemeClr val="accent1">
                    <a:lumMod val="50000"/>
                  </a:schemeClr>
                </a:solidFill>
              </a:rPr>
              <a:t>Financial </a:t>
            </a:r>
            <a:r>
              <a:rPr lang="en-US" sz="3600" b="1" dirty="0">
                <a:solidFill>
                  <a:schemeClr val="accent1">
                    <a:lumMod val="50000"/>
                  </a:schemeClr>
                </a:solidFill>
              </a:rPr>
              <a:t>Value Transparency</a:t>
            </a:r>
            <a:endParaRPr lang="en-US" sz="3600" dirty="0">
              <a:solidFill>
                <a:schemeClr val="accent1">
                  <a:lumMod val="50000"/>
                </a:schemeClr>
              </a:solidFill>
            </a:endParaRPr>
          </a:p>
        </p:txBody>
      </p:sp>
      <p:sp>
        <p:nvSpPr>
          <p:cNvPr id="3" name="Content Placeholder 2"/>
          <p:cNvSpPr>
            <a:spLocks noGrp="1"/>
          </p:cNvSpPr>
          <p:nvPr>
            <p:ph idx="1"/>
          </p:nvPr>
        </p:nvSpPr>
        <p:spPr>
          <a:xfrm>
            <a:off x="1273249" y="1690688"/>
            <a:ext cx="9645502" cy="4309361"/>
          </a:xfrm>
        </p:spPr>
        <p:txBody>
          <a:bodyPr>
            <a:normAutofit/>
          </a:bodyPr>
          <a:lstStyle/>
          <a:p>
            <a:pPr>
              <a:spcBef>
                <a:spcPct val="0"/>
              </a:spcBef>
            </a:pPr>
            <a:r>
              <a:rPr lang="en-US" sz="1800" dirty="0">
                <a:solidFill>
                  <a:schemeClr val="accent1">
                    <a:lumMod val="50000"/>
                  </a:schemeClr>
                </a:solidFill>
              </a:rPr>
              <a:t>Gainful Employment</a:t>
            </a:r>
          </a:p>
          <a:p>
            <a:pPr lvl="1">
              <a:spcBef>
                <a:spcPct val="0"/>
              </a:spcBef>
            </a:pPr>
            <a:r>
              <a:rPr lang="en-US" sz="1800" dirty="0">
                <a:solidFill>
                  <a:schemeClr val="accent1">
                    <a:lumMod val="50000"/>
                  </a:schemeClr>
                </a:solidFill>
              </a:rPr>
              <a:t>Applies to nearly all programs at for-profit institutions and non-degree programs, including diploma and certificate programs at public and private nonprofit institutions</a:t>
            </a:r>
          </a:p>
          <a:p>
            <a:pPr>
              <a:spcBef>
                <a:spcPct val="0"/>
              </a:spcBef>
            </a:pPr>
            <a:endParaRPr lang="en-US" sz="1800" dirty="0">
              <a:solidFill>
                <a:schemeClr val="accent1">
                  <a:lumMod val="50000"/>
                </a:schemeClr>
              </a:solidFill>
            </a:endParaRPr>
          </a:p>
          <a:p>
            <a:pPr>
              <a:spcBef>
                <a:spcPct val="0"/>
              </a:spcBef>
            </a:pPr>
            <a:r>
              <a:rPr lang="en-US" sz="1800" dirty="0">
                <a:solidFill>
                  <a:schemeClr val="accent1">
                    <a:lumMod val="50000"/>
                  </a:schemeClr>
                </a:solidFill>
              </a:rPr>
              <a:t>Financial Value Transparency</a:t>
            </a:r>
          </a:p>
          <a:p>
            <a:pPr lvl="1">
              <a:spcBef>
                <a:spcPct val="0"/>
              </a:spcBef>
            </a:pPr>
            <a:r>
              <a:rPr lang="en-US" sz="1800" dirty="0">
                <a:solidFill>
                  <a:schemeClr val="accent1">
                    <a:lumMod val="50000"/>
                  </a:schemeClr>
                </a:solidFill>
              </a:rPr>
              <a:t>Applies to all programs at all institutions, including public, private nonprofit institutions, and for-profit institutions</a:t>
            </a:r>
          </a:p>
          <a:p>
            <a:pPr marL="385763" lvl="1" indent="0">
              <a:spcBef>
                <a:spcPct val="0"/>
              </a:spcBef>
              <a:buNone/>
            </a:pPr>
            <a:endParaRPr lang="en-US" sz="1800" dirty="0">
              <a:solidFill>
                <a:schemeClr val="accent1">
                  <a:lumMod val="50000"/>
                </a:schemeClr>
              </a:solidFill>
            </a:endParaRPr>
          </a:p>
          <a:p>
            <a:pPr>
              <a:spcBef>
                <a:spcPct val="0"/>
              </a:spcBef>
            </a:pPr>
            <a:r>
              <a:rPr lang="en-US" sz="1800" dirty="0">
                <a:solidFill>
                  <a:schemeClr val="accent1">
                    <a:lumMod val="50000"/>
                  </a:schemeClr>
                </a:solidFill>
              </a:rPr>
              <a:t>Metrics</a:t>
            </a:r>
          </a:p>
          <a:p>
            <a:pPr lvl="1">
              <a:spcBef>
                <a:spcPct val="0"/>
              </a:spcBef>
            </a:pPr>
            <a:r>
              <a:rPr lang="en-US" sz="1800" dirty="0">
                <a:solidFill>
                  <a:schemeClr val="accent1">
                    <a:lumMod val="50000"/>
                  </a:schemeClr>
                </a:solidFill>
              </a:rPr>
              <a:t>Debt to Earnings (D/E)- annual and discretionary </a:t>
            </a:r>
          </a:p>
          <a:p>
            <a:pPr lvl="1">
              <a:spcBef>
                <a:spcPct val="0"/>
              </a:spcBef>
            </a:pPr>
            <a:r>
              <a:rPr lang="en-US" sz="1800" dirty="0">
                <a:solidFill>
                  <a:schemeClr val="accent1">
                    <a:lumMod val="50000"/>
                  </a:schemeClr>
                </a:solidFill>
              </a:rPr>
              <a:t>Earnings premium (E/P)</a:t>
            </a:r>
          </a:p>
          <a:p>
            <a:pPr lvl="2"/>
            <a:endParaRPr lang="en-US" sz="1600" b="1" dirty="0">
              <a:solidFill>
                <a:srgbClr val="002060"/>
              </a:solidFill>
            </a:endParaRPr>
          </a:p>
          <a:p>
            <a:pPr marL="914400" lvl="2" indent="0">
              <a:buNone/>
            </a:pPr>
            <a:endParaRPr lang="en-US" sz="1600" b="1" dirty="0">
              <a:solidFill>
                <a:srgbClr val="002060"/>
              </a:solidFill>
            </a:endParaRPr>
          </a:p>
        </p:txBody>
      </p:sp>
    </p:spTree>
    <p:extLst>
      <p:ext uri="{BB962C8B-B14F-4D97-AF65-F5344CB8AC3E}">
        <p14:creationId xmlns:p14="http://schemas.microsoft.com/office/powerpoint/2010/main" val="183595190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1">
                    <a:lumMod val="50000"/>
                  </a:schemeClr>
                </a:solidFill>
              </a:rPr>
              <a:t>Gainful Employment and </a:t>
            </a:r>
            <a:r>
              <a:rPr lang="en-US" sz="3600" b="1" dirty="0" smtClean="0">
                <a:solidFill>
                  <a:schemeClr val="accent1">
                    <a:lumMod val="50000"/>
                  </a:schemeClr>
                </a:solidFill>
              </a:rPr>
              <a:t>Financial </a:t>
            </a:r>
            <a:r>
              <a:rPr lang="en-US" sz="3600" b="1" dirty="0">
                <a:solidFill>
                  <a:schemeClr val="accent1">
                    <a:lumMod val="50000"/>
                  </a:schemeClr>
                </a:solidFill>
              </a:rPr>
              <a:t>Value Transparency</a:t>
            </a:r>
            <a:endParaRPr lang="en-US" sz="3600" dirty="0">
              <a:solidFill>
                <a:schemeClr val="accent1">
                  <a:lumMod val="50000"/>
                </a:schemeClr>
              </a:solidFill>
            </a:endParaRPr>
          </a:p>
        </p:txBody>
      </p:sp>
      <p:sp>
        <p:nvSpPr>
          <p:cNvPr id="3" name="Content Placeholder 2"/>
          <p:cNvSpPr>
            <a:spLocks noGrp="1"/>
          </p:cNvSpPr>
          <p:nvPr>
            <p:ph idx="1"/>
          </p:nvPr>
        </p:nvSpPr>
        <p:spPr>
          <a:xfrm>
            <a:off x="838200" y="1406066"/>
            <a:ext cx="10145486" cy="4879386"/>
          </a:xfrm>
        </p:spPr>
        <p:txBody>
          <a:bodyPr>
            <a:normAutofit/>
          </a:bodyPr>
          <a:lstStyle/>
          <a:p>
            <a:pPr lvl="2"/>
            <a:endParaRPr lang="en-US" sz="2400" b="1" dirty="0">
              <a:solidFill>
                <a:schemeClr val="accent1">
                  <a:lumMod val="50000"/>
                </a:schemeClr>
              </a:solidFill>
            </a:endParaRPr>
          </a:p>
          <a:p>
            <a:pPr>
              <a:spcBef>
                <a:spcPct val="0"/>
              </a:spcBef>
            </a:pPr>
            <a:r>
              <a:rPr lang="en-US" sz="2400" dirty="0">
                <a:solidFill>
                  <a:schemeClr val="accent1">
                    <a:lumMod val="50000"/>
                  </a:schemeClr>
                </a:solidFill>
              </a:rPr>
              <a:t>Debt to Earnings (D/E) Metric</a:t>
            </a:r>
          </a:p>
          <a:p>
            <a:pPr>
              <a:spcBef>
                <a:spcPct val="0"/>
              </a:spcBef>
            </a:pPr>
            <a:endParaRPr lang="en-US" sz="2000" dirty="0">
              <a:solidFill>
                <a:schemeClr val="accent1">
                  <a:lumMod val="50000"/>
                </a:schemeClr>
              </a:solidFill>
            </a:endParaRPr>
          </a:p>
          <a:p>
            <a:pPr lvl="1">
              <a:spcBef>
                <a:spcPct val="0"/>
              </a:spcBef>
            </a:pPr>
            <a:r>
              <a:rPr lang="en-US" sz="2000" dirty="0">
                <a:solidFill>
                  <a:schemeClr val="accent1">
                    <a:lumMod val="50000"/>
                  </a:schemeClr>
                </a:solidFill>
              </a:rPr>
              <a:t>A GE program D/E rates of 20% for discretionary and 8% for annual, no zone </a:t>
            </a:r>
          </a:p>
          <a:p>
            <a:pPr lvl="2">
              <a:spcBef>
                <a:spcPct val="0"/>
              </a:spcBef>
            </a:pPr>
            <a:r>
              <a:rPr lang="en-US" dirty="0">
                <a:solidFill>
                  <a:schemeClr val="accent1">
                    <a:lumMod val="50000"/>
                  </a:schemeClr>
                </a:solidFill>
              </a:rPr>
              <a:t>Measured at the 6 digit CIP code</a:t>
            </a:r>
          </a:p>
          <a:p>
            <a:pPr lvl="2">
              <a:spcBef>
                <a:spcPct val="0"/>
              </a:spcBef>
            </a:pPr>
            <a:r>
              <a:rPr lang="en-US" dirty="0">
                <a:solidFill>
                  <a:schemeClr val="accent1">
                    <a:lumMod val="50000"/>
                  </a:schemeClr>
                </a:solidFill>
              </a:rPr>
              <a:t>Debt will include private and institutional loans, capped at tuition and fees </a:t>
            </a:r>
            <a:r>
              <a:rPr lang="en-US" u="sng" dirty="0">
                <a:solidFill>
                  <a:schemeClr val="accent1">
                    <a:lumMod val="50000"/>
                  </a:schemeClr>
                </a:solidFill>
              </a:rPr>
              <a:t>less institutional grants and scholarships</a:t>
            </a:r>
          </a:p>
          <a:p>
            <a:pPr lvl="2">
              <a:spcBef>
                <a:spcPct val="0"/>
              </a:spcBef>
            </a:pPr>
            <a:r>
              <a:rPr lang="en-US" dirty="0">
                <a:solidFill>
                  <a:schemeClr val="accent1">
                    <a:lumMod val="50000"/>
                  </a:schemeClr>
                </a:solidFill>
              </a:rPr>
              <a:t>“Federal agency earnings” will be obtained from a Federal agency (</a:t>
            </a:r>
            <a:r>
              <a:rPr lang="en-US" dirty="0" err="1">
                <a:solidFill>
                  <a:schemeClr val="accent1">
                    <a:lumMod val="50000"/>
                  </a:schemeClr>
                </a:solidFill>
              </a:rPr>
              <a:t>SSA</a:t>
            </a:r>
            <a:r>
              <a:rPr lang="en-US" dirty="0">
                <a:solidFill>
                  <a:schemeClr val="accent1">
                    <a:lumMod val="50000"/>
                  </a:schemeClr>
                </a:solidFill>
              </a:rPr>
              <a:t>, IRS, Census Bureau, or </a:t>
            </a:r>
            <a:r>
              <a:rPr lang="en-US" dirty="0" err="1">
                <a:solidFill>
                  <a:schemeClr val="accent1">
                    <a:lumMod val="50000"/>
                  </a:schemeClr>
                </a:solidFill>
              </a:rPr>
              <a:t>HHS</a:t>
            </a:r>
            <a:r>
              <a:rPr lang="en-US" dirty="0">
                <a:solidFill>
                  <a:schemeClr val="accent1">
                    <a:lumMod val="50000"/>
                  </a:schemeClr>
                </a:solidFill>
              </a:rPr>
              <a:t>)</a:t>
            </a:r>
          </a:p>
          <a:p>
            <a:pPr lvl="2">
              <a:spcBef>
                <a:spcPct val="0"/>
              </a:spcBef>
            </a:pPr>
            <a:r>
              <a:rPr lang="en-US" dirty="0">
                <a:solidFill>
                  <a:schemeClr val="accent1">
                    <a:lumMod val="50000"/>
                  </a:schemeClr>
                </a:solidFill>
              </a:rPr>
              <a:t>No alternate earnings appeal</a:t>
            </a:r>
          </a:p>
          <a:p>
            <a:pPr lvl="1">
              <a:spcBef>
                <a:spcPct val="0"/>
              </a:spcBef>
            </a:pPr>
            <a:r>
              <a:rPr lang="en-US" sz="2000" dirty="0">
                <a:solidFill>
                  <a:schemeClr val="accent1">
                    <a:lumMod val="50000"/>
                  </a:schemeClr>
                </a:solidFill>
              </a:rPr>
              <a:t>Program ineligible if fails D/E 2 of 3 years</a:t>
            </a:r>
          </a:p>
          <a:p>
            <a:pPr lvl="3"/>
            <a:endParaRPr lang="en-US" sz="1400" b="1" dirty="0">
              <a:solidFill>
                <a:srgbClr val="002060"/>
              </a:solidFill>
            </a:endParaRPr>
          </a:p>
          <a:p>
            <a:pPr marL="1371600" lvl="3" indent="0">
              <a:buNone/>
            </a:pPr>
            <a:endParaRPr lang="en-US" sz="1600" b="1" dirty="0">
              <a:solidFill>
                <a:srgbClr val="002060"/>
              </a:solidFill>
            </a:endParaRPr>
          </a:p>
          <a:p>
            <a:pPr lvl="2"/>
            <a:endParaRPr lang="en-US" sz="1600" b="1" dirty="0">
              <a:solidFill>
                <a:srgbClr val="002060"/>
              </a:solidFill>
            </a:endParaRPr>
          </a:p>
        </p:txBody>
      </p:sp>
    </p:spTree>
    <p:extLst>
      <p:ext uri="{BB962C8B-B14F-4D97-AF65-F5344CB8AC3E}">
        <p14:creationId xmlns:p14="http://schemas.microsoft.com/office/powerpoint/2010/main" val="94973297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1">
                    <a:lumMod val="50000"/>
                  </a:schemeClr>
                </a:solidFill>
              </a:rPr>
              <a:t>Gainful Employment and </a:t>
            </a:r>
            <a:r>
              <a:rPr lang="en-US" sz="3600" b="1" dirty="0" smtClean="0">
                <a:solidFill>
                  <a:schemeClr val="accent1">
                    <a:lumMod val="50000"/>
                  </a:schemeClr>
                </a:solidFill>
              </a:rPr>
              <a:t>Financial </a:t>
            </a:r>
            <a:r>
              <a:rPr lang="en-US" sz="3600" b="1" dirty="0">
                <a:solidFill>
                  <a:schemeClr val="accent1">
                    <a:lumMod val="50000"/>
                  </a:schemeClr>
                </a:solidFill>
              </a:rPr>
              <a:t>Value Transparency</a:t>
            </a:r>
            <a:endParaRPr lang="en-US" sz="3600" dirty="0">
              <a:solidFill>
                <a:schemeClr val="accent1">
                  <a:lumMod val="50000"/>
                </a:schemeClr>
              </a:solidFill>
            </a:endParaRPr>
          </a:p>
        </p:txBody>
      </p:sp>
      <p:sp>
        <p:nvSpPr>
          <p:cNvPr id="3" name="Content Placeholder 2"/>
          <p:cNvSpPr>
            <a:spLocks noGrp="1"/>
          </p:cNvSpPr>
          <p:nvPr>
            <p:ph idx="1"/>
          </p:nvPr>
        </p:nvSpPr>
        <p:spPr>
          <a:xfrm>
            <a:off x="1091376" y="1421564"/>
            <a:ext cx="10873315" cy="4879386"/>
          </a:xfrm>
        </p:spPr>
        <p:txBody>
          <a:bodyPr>
            <a:normAutofit/>
          </a:bodyPr>
          <a:lstStyle/>
          <a:p>
            <a:pPr marL="1371600" lvl="3" indent="0">
              <a:buNone/>
            </a:pPr>
            <a:endParaRPr lang="en-US" sz="2000" b="1" dirty="0">
              <a:solidFill>
                <a:schemeClr val="accent1">
                  <a:lumMod val="50000"/>
                </a:schemeClr>
              </a:solidFill>
            </a:endParaRPr>
          </a:p>
          <a:p>
            <a:pPr>
              <a:spcBef>
                <a:spcPct val="0"/>
              </a:spcBef>
            </a:pPr>
            <a:r>
              <a:rPr lang="en-US" sz="2000" dirty="0">
                <a:solidFill>
                  <a:schemeClr val="accent1">
                    <a:lumMod val="50000"/>
                  </a:schemeClr>
                </a:solidFill>
              </a:rPr>
              <a:t>Earnings Premium Metric</a:t>
            </a:r>
          </a:p>
          <a:p>
            <a:pPr marL="457200" lvl="1" indent="0">
              <a:buNone/>
            </a:pPr>
            <a:r>
              <a:rPr lang="en-US" sz="2000" dirty="0" smtClean="0">
                <a:solidFill>
                  <a:schemeClr val="accent1">
                    <a:lumMod val="50000"/>
                  </a:schemeClr>
                </a:solidFill>
              </a:rPr>
              <a:t>- “</a:t>
            </a:r>
            <a:r>
              <a:rPr lang="en-US" sz="2000" dirty="0">
                <a:solidFill>
                  <a:schemeClr val="accent1">
                    <a:lumMod val="50000"/>
                  </a:schemeClr>
                </a:solidFill>
              </a:rPr>
              <a:t>Earnings Threshold” is</a:t>
            </a:r>
          </a:p>
          <a:p>
            <a:pPr lvl="2">
              <a:buFont typeface="Wingdings" panose="05000000000000000000" pitchFamily="2" charset="2"/>
              <a:buChar char="Ø"/>
            </a:pPr>
            <a:r>
              <a:rPr lang="en-US" dirty="0">
                <a:solidFill>
                  <a:schemeClr val="accent1">
                    <a:lumMod val="50000"/>
                  </a:schemeClr>
                </a:solidFill>
              </a:rPr>
              <a:t>Calculated on Census Bureau income data for a working adult aged 25-34 with a high school diploma or GED</a:t>
            </a:r>
          </a:p>
          <a:p>
            <a:pPr lvl="2">
              <a:buFont typeface="Wingdings" panose="05000000000000000000" pitchFamily="2" charset="2"/>
              <a:buChar char="Ø"/>
            </a:pPr>
            <a:r>
              <a:rPr lang="en-US" dirty="0">
                <a:solidFill>
                  <a:schemeClr val="accent1">
                    <a:lumMod val="50000"/>
                  </a:schemeClr>
                </a:solidFill>
              </a:rPr>
              <a:t>In the state in which the institution is located or</a:t>
            </a:r>
          </a:p>
          <a:p>
            <a:pPr lvl="2">
              <a:buFont typeface="Wingdings" panose="05000000000000000000" pitchFamily="2" charset="2"/>
              <a:buChar char="Ø"/>
            </a:pPr>
            <a:r>
              <a:rPr lang="en-US" dirty="0">
                <a:solidFill>
                  <a:schemeClr val="accent1">
                    <a:lumMod val="50000"/>
                  </a:schemeClr>
                </a:solidFill>
              </a:rPr>
              <a:t>Nationally if less than 50% of students are in the state where the school is</a:t>
            </a:r>
          </a:p>
          <a:p>
            <a:pPr marL="457200" lvl="1" indent="0">
              <a:buNone/>
            </a:pPr>
            <a:r>
              <a:rPr lang="en-US" sz="2000" dirty="0" smtClean="0">
                <a:solidFill>
                  <a:schemeClr val="accent1">
                    <a:lumMod val="50000"/>
                  </a:schemeClr>
                </a:solidFill>
              </a:rPr>
              <a:t>- “</a:t>
            </a:r>
            <a:r>
              <a:rPr lang="en-US" sz="2000" dirty="0">
                <a:solidFill>
                  <a:schemeClr val="accent1">
                    <a:lumMod val="50000"/>
                  </a:schemeClr>
                </a:solidFill>
              </a:rPr>
              <a:t>Earnings Threshold Measure”</a:t>
            </a:r>
          </a:p>
          <a:p>
            <a:pPr lvl="2">
              <a:buFont typeface="Wingdings" panose="05000000000000000000" pitchFamily="2" charset="2"/>
              <a:buChar char="Ø"/>
            </a:pPr>
            <a:r>
              <a:rPr lang="en-US" dirty="0">
                <a:solidFill>
                  <a:schemeClr val="accent1">
                    <a:lumMod val="50000"/>
                  </a:schemeClr>
                </a:solidFill>
              </a:rPr>
              <a:t>Pass: Median Annual Earnings for program cohort exceeds EP</a:t>
            </a:r>
          </a:p>
          <a:p>
            <a:pPr lvl="2">
              <a:buFont typeface="Wingdings" panose="05000000000000000000" pitchFamily="2" charset="2"/>
              <a:buChar char="Ø"/>
            </a:pPr>
            <a:r>
              <a:rPr lang="en-US" dirty="0">
                <a:solidFill>
                  <a:schemeClr val="accent1">
                    <a:lumMod val="50000"/>
                  </a:schemeClr>
                </a:solidFill>
              </a:rPr>
              <a:t>Fail: MAE less or equal to EP</a:t>
            </a:r>
          </a:p>
          <a:p>
            <a:pPr marL="457200" lvl="1" indent="0">
              <a:buNone/>
            </a:pPr>
            <a:r>
              <a:rPr lang="en-US" sz="2000" dirty="0" smtClean="0">
                <a:solidFill>
                  <a:schemeClr val="accent1">
                    <a:lumMod val="50000"/>
                  </a:schemeClr>
                </a:solidFill>
              </a:rPr>
              <a:t>- Program </a:t>
            </a:r>
            <a:r>
              <a:rPr lang="en-US" sz="2000" dirty="0">
                <a:solidFill>
                  <a:schemeClr val="accent1">
                    <a:lumMod val="50000"/>
                  </a:schemeClr>
                </a:solidFill>
              </a:rPr>
              <a:t>ineligible if fail EP 2 of 3 years</a:t>
            </a:r>
          </a:p>
          <a:p>
            <a:pPr lvl="2"/>
            <a:endParaRPr lang="en-US" sz="1600" b="1" dirty="0">
              <a:solidFill>
                <a:srgbClr val="002060"/>
              </a:solidFill>
            </a:endParaRPr>
          </a:p>
        </p:txBody>
      </p:sp>
    </p:spTree>
    <p:extLst>
      <p:ext uri="{BB962C8B-B14F-4D97-AF65-F5344CB8AC3E}">
        <p14:creationId xmlns:p14="http://schemas.microsoft.com/office/powerpoint/2010/main" val="113402496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Gainful Employment and </a:t>
            </a:r>
            <a:br>
              <a:rPr lang="en-US" b="1" dirty="0">
                <a:solidFill>
                  <a:schemeClr val="accent1">
                    <a:lumMod val="50000"/>
                  </a:schemeClr>
                </a:solidFill>
              </a:rPr>
            </a:br>
            <a:r>
              <a:rPr lang="en-US" b="1" dirty="0">
                <a:solidFill>
                  <a:schemeClr val="accent1">
                    <a:lumMod val="50000"/>
                  </a:schemeClr>
                </a:solidFill>
              </a:rPr>
              <a:t>Financial Value Transparency</a:t>
            </a:r>
            <a:endParaRPr lang="en-US" dirty="0">
              <a:solidFill>
                <a:schemeClr val="accent1">
                  <a:lumMod val="50000"/>
                </a:schemeClr>
              </a:solidFill>
            </a:endParaRPr>
          </a:p>
        </p:txBody>
      </p:sp>
      <p:sp>
        <p:nvSpPr>
          <p:cNvPr id="3" name="Content Placeholder 2"/>
          <p:cNvSpPr>
            <a:spLocks noGrp="1"/>
          </p:cNvSpPr>
          <p:nvPr>
            <p:ph idx="1"/>
          </p:nvPr>
        </p:nvSpPr>
        <p:spPr>
          <a:xfrm>
            <a:off x="838200" y="1754054"/>
            <a:ext cx="11083834" cy="4879386"/>
          </a:xfrm>
        </p:spPr>
        <p:txBody>
          <a:bodyPr>
            <a:normAutofit/>
          </a:bodyPr>
          <a:lstStyle/>
          <a:p>
            <a:pPr>
              <a:spcBef>
                <a:spcPct val="0"/>
              </a:spcBef>
            </a:pPr>
            <a:r>
              <a:rPr lang="en-US" sz="1800" dirty="0">
                <a:solidFill>
                  <a:schemeClr val="accent1">
                    <a:lumMod val="50000"/>
                  </a:schemeClr>
                </a:solidFill>
              </a:rPr>
              <a:t>Definitions</a:t>
            </a:r>
          </a:p>
          <a:p>
            <a:pPr lvl="1"/>
            <a:r>
              <a:rPr lang="en-US" sz="1800" i="1" dirty="0">
                <a:solidFill>
                  <a:schemeClr val="accent1">
                    <a:lumMod val="50000"/>
                  </a:schemeClr>
                </a:solidFill>
              </a:rPr>
              <a:t>Student: </a:t>
            </a:r>
            <a:r>
              <a:rPr lang="en-US" sz="1800" dirty="0">
                <a:solidFill>
                  <a:schemeClr val="accent1">
                    <a:lumMod val="50000"/>
                  </a:schemeClr>
                </a:solidFill>
              </a:rPr>
              <a:t>For the purposes of subparts Q and S, a student is defined as an individual who received title IV, </a:t>
            </a:r>
            <a:r>
              <a:rPr lang="en-US" sz="1800" dirty="0" err="1">
                <a:solidFill>
                  <a:schemeClr val="accent1">
                    <a:lumMod val="50000"/>
                  </a:schemeClr>
                </a:solidFill>
              </a:rPr>
              <a:t>HEA</a:t>
            </a:r>
            <a:r>
              <a:rPr lang="en-US" sz="1800" dirty="0">
                <a:solidFill>
                  <a:schemeClr val="accent1">
                    <a:lumMod val="50000"/>
                  </a:schemeClr>
                </a:solidFill>
              </a:rPr>
              <a:t> program funds for enrolling in the program. </a:t>
            </a:r>
          </a:p>
          <a:p>
            <a:pPr lvl="1">
              <a:spcBef>
                <a:spcPct val="0"/>
              </a:spcBef>
            </a:pPr>
            <a:r>
              <a:rPr lang="en-US" sz="1800" i="1" dirty="0" smtClean="0">
                <a:solidFill>
                  <a:schemeClr val="accent1">
                    <a:lumMod val="50000"/>
                  </a:schemeClr>
                </a:solidFill>
              </a:rPr>
              <a:t>Amortization </a:t>
            </a:r>
            <a:r>
              <a:rPr lang="en-US" sz="1800" i="1" dirty="0">
                <a:solidFill>
                  <a:schemeClr val="accent1">
                    <a:lumMod val="50000"/>
                  </a:schemeClr>
                </a:solidFill>
              </a:rPr>
              <a:t>Period</a:t>
            </a:r>
            <a:r>
              <a:rPr lang="en-US" sz="1800" dirty="0">
                <a:solidFill>
                  <a:schemeClr val="accent1">
                    <a:lumMod val="50000"/>
                  </a:schemeClr>
                </a:solidFill>
              </a:rPr>
              <a:t>: 10-year repayment period for a program that leads to an undergraduate certificate</a:t>
            </a:r>
          </a:p>
          <a:p>
            <a:pPr lvl="1">
              <a:spcBef>
                <a:spcPct val="0"/>
              </a:spcBef>
            </a:pPr>
            <a:r>
              <a:rPr lang="en-US" sz="1800" i="1" dirty="0">
                <a:solidFill>
                  <a:schemeClr val="accent1">
                    <a:lumMod val="50000"/>
                  </a:schemeClr>
                </a:solidFill>
              </a:rPr>
              <a:t>Interest Rate: </a:t>
            </a:r>
            <a:r>
              <a:rPr lang="en-US" sz="1800" dirty="0">
                <a:solidFill>
                  <a:schemeClr val="accent1">
                    <a:lumMod val="50000"/>
                  </a:schemeClr>
                </a:solidFill>
              </a:rPr>
              <a:t>For an undergraduate certificate program, if the two-year cohort period is award years 2024-2025 and 2025-2026, the interest rate would be the average of the interest rates for the years from 2023-2024 through 2025-2026</a:t>
            </a:r>
          </a:p>
          <a:p>
            <a:pPr lvl="1">
              <a:spcBef>
                <a:spcPct val="0"/>
              </a:spcBef>
            </a:pPr>
            <a:r>
              <a:rPr lang="en-US" sz="1800" i="1" dirty="0">
                <a:solidFill>
                  <a:schemeClr val="accent1">
                    <a:lumMod val="50000"/>
                  </a:schemeClr>
                </a:solidFill>
              </a:rPr>
              <a:t>Cohort Period</a:t>
            </a:r>
            <a:r>
              <a:rPr lang="en-US" sz="1800" dirty="0">
                <a:solidFill>
                  <a:schemeClr val="accent1">
                    <a:lumMod val="50000"/>
                  </a:schemeClr>
                </a:solidFill>
              </a:rPr>
              <a:t>: A </a:t>
            </a:r>
            <a:r>
              <a:rPr lang="en-US" altLang="en-US" sz="1800" dirty="0">
                <a:solidFill>
                  <a:schemeClr val="accent1">
                    <a:lumMod val="50000"/>
                  </a:schemeClr>
                </a:solidFill>
                <a:ea typeface="Times New Roman" panose="02020603050405020304" pitchFamily="18" charset="0"/>
              </a:rPr>
              <a:t>two-year cohort period would consist of the third and fourth award years prior to the year for which the most recent data are available at the time of calculation.  </a:t>
            </a:r>
            <a:endParaRPr lang="en-US" altLang="en-US" sz="1800" dirty="0">
              <a:solidFill>
                <a:schemeClr val="accent1">
                  <a:lumMod val="50000"/>
                </a:schemeClr>
              </a:solidFill>
            </a:endParaRPr>
          </a:p>
          <a:p>
            <a:pPr lvl="2"/>
            <a:endParaRPr lang="en-US" sz="1600" b="1" dirty="0">
              <a:solidFill>
                <a:srgbClr val="002060"/>
              </a:solidFill>
            </a:endParaRPr>
          </a:p>
        </p:txBody>
      </p:sp>
    </p:spTree>
    <p:extLst>
      <p:ext uri="{BB962C8B-B14F-4D97-AF65-F5344CB8AC3E}">
        <p14:creationId xmlns:p14="http://schemas.microsoft.com/office/powerpoint/2010/main" val="20544423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Overview of </a:t>
            </a:r>
            <a:r>
              <a:rPr lang="en-US" b="1" dirty="0" err="1">
                <a:solidFill>
                  <a:srgbClr val="002060"/>
                </a:solidFill>
              </a:rPr>
              <a:t>NPRM</a:t>
            </a:r>
            <a:endParaRPr lang="en-US" b="1" dirty="0">
              <a:solidFill>
                <a:srgbClr val="002060"/>
              </a:solidFill>
            </a:endParaRPr>
          </a:p>
        </p:txBody>
      </p:sp>
      <p:sp>
        <p:nvSpPr>
          <p:cNvPr id="3" name="Content Placeholder 2"/>
          <p:cNvSpPr>
            <a:spLocks noGrp="1"/>
          </p:cNvSpPr>
          <p:nvPr>
            <p:ph idx="1"/>
          </p:nvPr>
        </p:nvSpPr>
        <p:spPr>
          <a:xfrm>
            <a:off x="838200" y="1396603"/>
            <a:ext cx="10515600" cy="4351338"/>
          </a:xfrm>
        </p:spPr>
        <p:txBody>
          <a:bodyPr/>
          <a:lstStyle/>
          <a:p>
            <a:pPr marL="457200" indent="-457200">
              <a:buAutoNum type="arabicParenBoth"/>
            </a:pPr>
            <a:r>
              <a:rPr lang="en-US" sz="2400" b="1" dirty="0">
                <a:solidFill>
                  <a:srgbClr val="002060"/>
                </a:solidFill>
              </a:rPr>
              <a:t>Certification Procedures</a:t>
            </a:r>
            <a:br>
              <a:rPr lang="en-US" sz="2400" b="1" dirty="0">
                <a:solidFill>
                  <a:srgbClr val="002060"/>
                </a:solidFill>
              </a:rPr>
            </a:br>
            <a:endParaRPr lang="en-US" sz="2400" b="1" dirty="0">
              <a:solidFill>
                <a:srgbClr val="002060"/>
              </a:solidFill>
            </a:endParaRPr>
          </a:p>
          <a:p>
            <a:pPr marL="457200" indent="-457200">
              <a:buAutoNum type="arabicParenBoth"/>
            </a:pPr>
            <a:r>
              <a:rPr lang="en-US" sz="2400" b="1" dirty="0">
                <a:solidFill>
                  <a:srgbClr val="002060"/>
                </a:solidFill>
              </a:rPr>
              <a:t>Ability to Benefit</a:t>
            </a:r>
            <a:br>
              <a:rPr lang="en-US" sz="2400" b="1" dirty="0">
                <a:solidFill>
                  <a:srgbClr val="002060"/>
                </a:solidFill>
              </a:rPr>
            </a:br>
            <a:endParaRPr lang="en-US" sz="2400" dirty="0">
              <a:solidFill>
                <a:srgbClr val="002060"/>
              </a:solidFill>
            </a:endParaRPr>
          </a:p>
          <a:p>
            <a:pPr marL="457200" indent="-457200">
              <a:buAutoNum type="arabicParenBoth"/>
            </a:pPr>
            <a:r>
              <a:rPr lang="en-US" sz="2400" b="1" dirty="0">
                <a:solidFill>
                  <a:srgbClr val="002060"/>
                </a:solidFill>
              </a:rPr>
              <a:t>Gainful Employment and Financial Value Transparency</a:t>
            </a:r>
            <a:r>
              <a:rPr lang="en-US" sz="2000" b="1" dirty="0">
                <a:solidFill>
                  <a:srgbClr val="002060"/>
                </a:solidFill>
              </a:rPr>
              <a:t/>
            </a:r>
            <a:br>
              <a:rPr lang="en-US" sz="2000" b="1" dirty="0">
                <a:solidFill>
                  <a:srgbClr val="002060"/>
                </a:solidFill>
              </a:rPr>
            </a:br>
            <a:endParaRPr lang="en-US" sz="2000" b="1" dirty="0">
              <a:solidFill>
                <a:srgbClr val="002060"/>
              </a:solidFill>
            </a:endParaRPr>
          </a:p>
          <a:p>
            <a:pPr lvl="1"/>
            <a:r>
              <a:rPr lang="en-US" sz="2000" dirty="0">
                <a:solidFill>
                  <a:srgbClr val="002060"/>
                </a:solidFill>
              </a:rPr>
              <a:t>Financial Value Transparency (no Title IV consequences)</a:t>
            </a:r>
          </a:p>
          <a:p>
            <a:pPr lvl="1"/>
            <a:r>
              <a:rPr lang="en-US" sz="2000" dirty="0">
                <a:solidFill>
                  <a:srgbClr val="002060"/>
                </a:solidFill>
              </a:rPr>
              <a:t>Gainful Employment (Title IV consequences</a:t>
            </a:r>
            <a:r>
              <a:rPr lang="en-US" sz="1600" dirty="0" smtClean="0">
                <a:solidFill>
                  <a:srgbClr val="002060"/>
                </a:solidFill>
              </a:rPr>
              <a:t>)</a:t>
            </a:r>
            <a:endParaRPr lang="en-US" sz="2000" dirty="0">
              <a:solidFill>
                <a:srgbClr val="002060"/>
              </a:solidFill>
            </a:endParaRPr>
          </a:p>
          <a:p>
            <a:pPr marL="457200" indent="-457200">
              <a:buAutoNum type="arabicParenBoth" startAt="4"/>
            </a:pPr>
            <a:r>
              <a:rPr lang="en-US" sz="2400" b="1" dirty="0">
                <a:solidFill>
                  <a:srgbClr val="002060"/>
                </a:solidFill>
              </a:rPr>
              <a:t>Administrative Capability</a:t>
            </a:r>
            <a:br>
              <a:rPr lang="en-US" sz="2400" b="1" dirty="0">
                <a:solidFill>
                  <a:srgbClr val="002060"/>
                </a:solidFill>
              </a:rPr>
            </a:br>
            <a:endParaRPr lang="en-US" sz="2400" dirty="0">
              <a:solidFill>
                <a:srgbClr val="002060"/>
              </a:solidFill>
            </a:endParaRPr>
          </a:p>
          <a:p>
            <a:pPr marL="457200" indent="-457200">
              <a:buAutoNum type="arabicParenBoth" startAt="4"/>
            </a:pPr>
            <a:r>
              <a:rPr lang="en-US" sz="2400" b="1" dirty="0">
                <a:solidFill>
                  <a:srgbClr val="002060"/>
                </a:solidFill>
              </a:rPr>
              <a:t>Financial Responsibility</a:t>
            </a:r>
          </a:p>
          <a:p>
            <a:endParaRPr lang="en-US" dirty="0"/>
          </a:p>
        </p:txBody>
      </p:sp>
    </p:spTree>
    <p:extLst>
      <p:ext uri="{BB962C8B-B14F-4D97-AF65-F5344CB8AC3E}">
        <p14:creationId xmlns:p14="http://schemas.microsoft.com/office/powerpoint/2010/main" val="80464948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Gainful Employment and </a:t>
            </a:r>
            <a:br>
              <a:rPr lang="en-US" b="1" dirty="0">
                <a:solidFill>
                  <a:schemeClr val="accent1">
                    <a:lumMod val="50000"/>
                  </a:schemeClr>
                </a:solidFill>
              </a:rPr>
            </a:br>
            <a:r>
              <a:rPr lang="en-US" b="1" dirty="0">
                <a:solidFill>
                  <a:schemeClr val="accent1">
                    <a:lumMod val="50000"/>
                  </a:schemeClr>
                </a:solidFill>
              </a:rPr>
              <a:t>Financial Value Transparency</a:t>
            </a:r>
            <a:endParaRPr lang="en-US" dirty="0">
              <a:solidFill>
                <a:schemeClr val="accent1">
                  <a:lumMod val="50000"/>
                </a:schemeClr>
              </a:solidFill>
            </a:endParaRPr>
          </a:p>
        </p:txBody>
      </p:sp>
      <p:sp>
        <p:nvSpPr>
          <p:cNvPr id="3" name="Content Placeholder 2"/>
          <p:cNvSpPr>
            <a:spLocks noGrp="1"/>
          </p:cNvSpPr>
          <p:nvPr>
            <p:ph idx="1"/>
          </p:nvPr>
        </p:nvSpPr>
        <p:spPr>
          <a:xfrm>
            <a:off x="1030564" y="1499056"/>
            <a:ext cx="11284131" cy="4879386"/>
          </a:xfrm>
        </p:spPr>
        <p:txBody>
          <a:bodyPr>
            <a:normAutofit/>
          </a:bodyPr>
          <a:lstStyle/>
          <a:p>
            <a:pPr marL="1371600" lvl="3" indent="0">
              <a:buNone/>
            </a:pPr>
            <a:endParaRPr lang="en-US" sz="2000" b="1" dirty="0">
              <a:solidFill>
                <a:schemeClr val="accent1">
                  <a:lumMod val="50000"/>
                </a:schemeClr>
              </a:solidFill>
            </a:endParaRPr>
          </a:p>
          <a:p>
            <a:pPr>
              <a:spcBef>
                <a:spcPct val="0"/>
              </a:spcBef>
            </a:pPr>
            <a:r>
              <a:rPr lang="en-US" sz="1800" dirty="0">
                <a:solidFill>
                  <a:schemeClr val="accent1">
                    <a:lumMod val="50000"/>
                  </a:schemeClr>
                </a:solidFill>
              </a:rPr>
              <a:t>Timing</a:t>
            </a:r>
          </a:p>
          <a:p>
            <a:pPr marL="457200" lvl="1" indent="0">
              <a:buNone/>
            </a:pPr>
            <a:r>
              <a:rPr lang="en-US" sz="1800" i="1" dirty="0" smtClean="0">
                <a:solidFill>
                  <a:schemeClr val="accent1">
                    <a:lumMod val="50000"/>
                  </a:schemeClr>
                </a:solidFill>
              </a:rPr>
              <a:t>-	November </a:t>
            </a:r>
            <a:r>
              <a:rPr lang="en-US" sz="1800" i="1" dirty="0">
                <a:solidFill>
                  <a:schemeClr val="accent1">
                    <a:lumMod val="50000"/>
                  </a:schemeClr>
                </a:solidFill>
              </a:rPr>
              <a:t>1, 2023-</a:t>
            </a:r>
            <a:r>
              <a:rPr lang="en-US" sz="1800" dirty="0">
                <a:solidFill>
                  <a:schemeClr val="accent1">
                    <a:lumMod val="50000"/>
                  </a:schemeClr>
                </a:solidFill>
              </a:rPr>
              <a:t>Projected Final Rule</a:t>
            </a:r>
          </a:p>
          <a:p>
            <a:pPr marL="457200" lvl="1" indent="0">
              <a:buNone/>
            </a:pPr>
            <a:r>
              <a:rPr lang="en-US" sz="1800" i="1" dirty="0" smtClean="0">
                <a:solidFill>
                  <a:schemeClr val="accent1">
                    <a:lumMod val="50000"/>
                  </a:schemeClr>
                </a:solidFill>
              </a:rPr>
              <a:t>-	July </a:t>
            </a:r>
            <a:r>
              <a:rPr lang="en-US" sz="1800" i="1" dirty="0">
                <a:solidFill>
                  <a:schemeClr val="accent1">
                    <a:lumMod val="50000"/>
                  </a:schemeClr>
                </a:solidFill>
              </a:rPr>
              <a:t>1, 2024- </a:t>
            </a:r>
            <a:r>
              <a:rPr lang="en-US" sz="1800" dirty="0">
                <a:solidFill>
                  <a:schemeClr val="accent1">
                    <a:lumMod val="50000"/>
                  </a:schemeClr>
                </a:solidFill>
              </a:rPr>
              <a:t>Effective Date</a:t>
            </a:r>
          </a:p>
          <a:p>
            <a:pPr marL="457200" lvl="1" indent="0">
              <a:buNone/>
            </a:pPr>
            <a:r>
              <a:rPr lang="en-US" sz="1800" i="1" dirty="0" smtClean="0">
                <a:solidFill>
                  <a:schemeClr val="accent1">
                    <a:lumMod val="50000"/>
                  </a:schemeClr>
                </a:solidFill>
              </a:rPr>
              <a:t>-	July </a:t>
            </a:r>
            <a:r>
              <a:rPr lang="en-US" sz="1800" i="1" dirty="0">
                <a:solidFill>
                  <a:schemeClr val="accent1">
                    <a:lumMod val="50000"/>
                  </a:schemeClr>
                </a:solidFill>
              </a:rPr>
              <a:t>31, 2024- </a:t>
            </a:r>
            <a:r>
              <a:rPr lang="en-US" sz="1800" dirty="0">
                <a:solidFill>
                  <a:schemeClr val="accent1">
                    <a:lumMod val="50000"/>
                  </a:schemeClr>
                </a:solidFill>
              </a:rPr>
              <a:t>Institutions must report data to Department</a:t>
            </a:r>
          </a:p>
          <a:p>
            <a:pPr marL="457200" lvl="1" indent="0">
              <a:buNone/>
            </a:pPr>
            <a:r>
              <a:rPr lang="en-US" sz="1800" i="1" dirty="0" smtClean="0">
                <a:solidFill>
                  <a:schemeClr val="accent1">
                    <a:lumMod val="50000"/>
                  </a:schemeClr>
                </a:solidFill>
              </a:rPr>
              <a:t>-	Late </a:t>
            </a:r>
            <a:r>
              <a:rPr lang="en-US" sz="1800" i="1" dirty="0">
                <a:solidFill>
                  <a:schemeClr val="accent1">
                    <a:lumMod val="50000"/>
                  </a:schemeClr>
                </a:solidFill>
              </a:rPr>
              <a:t>2024 or early in 2025- </a:t>
            </a:r>
            <a:r>
              <a:rPr lang="en-US" sz="1800" dirty="0">
                <a:solidFill>
                  <a:schemeClr val="accent1">
                    <a:lumMod val="50000"/>
                  </a:schemeClr>
                </a:solidFill>
              </a:rPr>
              <a:t>the first D/E rates and earnings premium rates calculated to assess financial value </a:t>
            </a:r>
            <a:r>
              <a:rPr lang="en-US" sz="1800" dirty="0" smtClean="0">
                <a:solidFill>
                  <a:schemeClr val="accent1">
                    <a:lumMod val="50000"/>
                  </a:schemeClr>
                </a:solidFill>
              </a:rPr>
              <a:t>	for </a:t>
            </a:r>
            <a:r>
              <a:rPr lang="en-US" sz="1800" dirty="0">
                <a:solidFill>
                  <a:schemeClr val="accent1">
                    <a:lumMod val="50000"/>
                  </a:schemeClr>
                </a:solidFill>
              </a:rPr>
              <a:t>award year 2024-2025 would be calculated in</a:t>
            </a:r>
          </a:p>
          <a:p>
            <a:pPr lvl="1">
              <a:spcBef>
                <a:spcPct val="0"/>
              </a:spcBef>
            </a:pPr>
            <a:endParaRPr lang="en-US" sz="1500" dirty="0" smtClean="0"/>
          </a:p>
          <a:p>
            <a:pPr lvl="1">
              <a:spcBef>
                <a:spcPct val="0"/>
              </a:spcBef>
            </a:pPr>
            <a:endParaRPr lang="en-US" sz="1500" dirty="0"/>
          </a:p>
          <a:p>
            <a:pPr lvl="1">
              <a:spcBef>
                <a:spcPct val="0"/>
              </a:spcBef>
            </a:pPr>
            <a:endParaRPr lang="en-US" sz="1500" dirty="0" smtClean="0"/>
          </a:p>
          <a:p>
            <a:pPr lvl="8">
              <a:spcBef>
                <a:spcPct val="0"/>
              </a:spcBef>
            </a:pPr>
            <a:endParaRPr lang="en-US" sz="900" dirty="0"/>
          </a:p>
          <a:p>
            <a:pPr lvl="8">
              <a:spcBef>
                <a:spcPct val="0"/>
              </a:spcBef>
            </a:pPr>
            <a:endParaRPr lang="en-US" sz="900" dirty="0" smtClean="0"/>
          </a:p>
          <a:p>
            <a:pPr lvl="8">
              <a:spcBef>
                <a:spcPct val="0"/>
              </a:spcBef>
            </a:pPr>
            <a:endParaRPr lang="en-US" sz="900" dirty="0"/>
          </a:p>
        </p:txBody>
      </p:sp>
      <p:pic>
        <p:nvPicPr>
          <p:cNvPr id="4" name="Picture 3"/>
          <p:cNvPicPr>
            <a:picLocks noChangeAspect="1"/>
          </p:cNvPicPr>
          <p:nvPr/>
        </p:nvPicPr>
        <p:blipFill>
          <a:blip r:embed="rId3"/>
          <a:stretch>
            <a:fillRect/>
          </a:stretch>
        </p:blipFill>
        <p:spPr>
          <a:xfrm>
            <a:off x="3533850" y="4104790"/>
            <a:ext cx="3877392" cy="768163"/>
          </a:xfrm>
          <a:prstGeom prst="rect">
            <a:avLst/>
          </a:prstGeom>
        </p:spPr>
      </p:pic>
    </p:spTree>
    <p:extLst>
      <p:ext uri="{BB962C8B-B14F-4D97-AF65-F5344CB8AC3E}">
        <p14:creationId xmlns:p14="http://schemas.microsoft.com/office/powerpoint/2010/main" val="408935673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Gainful Employment and </a:t>
            </a:r>
            <a:br>
              <a:rPr lang="en-US" b="1" dirty="0">
                <a:solidFill>
                  <a:schemeClr val="accent1">
                    <a:lumMod val="50000"/>
                  </a:schemeClr>
                </a:solidFill>
              </a:rPr>
            </a:br>
            <a:r>
              <a:rPr lang="en-US" b="1" dirty="0">
                <a:solidFill>
                  <a:schemeClr val="accent1">
                    <a:lumMod val="50000"/>
                  </a:schemeClr>
                </a:solidFill>
              </a:rPr>
              <a:t>Financial Value Transparency</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a:spcBef>
                <a:spcPct val="0"/>
              </a:spcBef>
            </a:pPr>
            <a:r>
              <a:rPr lang="en-US" sz="2000" dirty="0">
                <a:solidFill>
                  <a:schemeClr val="accent1">
                    <a:lumMod val="50000"/>
                  </a:schemeClr>
                </a:solidFill>
              </a:rPr>
              <a:t>Timing</a:t>
            </a:r>
          </a:p>
          <a:p>
            <a:pPr lvl="1"/>
            <a:r>
              <a:rPr lang="en-US" sz="2000" i="1" dirty="0">
                <a:solidFill>
                  <a:schemeClr val="accent1">
                    <a:lumMod val="50000"/>
                  </a:schemeClr>
                </a:solidFill>
              </a:rPr>
              <a:t>Programs must pass </a:t>
            </a:r>
            <a:r>
              <a:rPr lang="en-US" sz="2000" dirty="0">
                <a:solidFill>
                  <a:schemeClr val="accent1">
                    <a:lumMod val="50000"/>
                  </a:schemeClr>
                </a:solidFill>
              </a:rPr>
              <a:t>both the D/E and E/P metrics to pass a given award year. A program that fails 2 of 3 consecutive award years becomes ineligible. If the program becomes ineligible under the GE framework, its participation in the title IV, </a:t>
            </a:r>
            <a:r>
              <a:rPr lang="en-US" sz="2000" dirty="0" err="1">
                <a:solidFill>
                  <a:schemeClr val="accent1">
                    <a:lumMod val="50000"/>
                  </a:schemeClr>
                </a:solidFill>
              </a:rPr>
              <a:t>HEA</a:t>
            </a:r>
            <a:r>
              <a:rPr lang="en-US" sz="2000" dirty="0">
                <a:solidFill>
                  <a:schemeClr val="accent1">
                    <a:lumMod val="50000"/>
                  </a:schemeClr>
                </a:solidFill>
              </a:rPr>
              <a:t> program ends upon the earliest of—  </a:t>
            </a:r>
          </a:p>
          <a:p>
            <a:pPr marL="771525" lvl="1" indent="-385763">
              <a:buFont typeface="+mj-lt"/>
              <a:buAutoNum type="arabicParenR"/>
            </a:pPr>
            <a:r>
              <a:rPr lang="en-US" sz="2000" dirty="0">
                <a:solidFill>
                  <a:schemeClr val="accent1">
                    <a:lumMod val="50000"/>
                  </a:schemeClr>
                </a:solidFill>
              </a:rPr>
              <a:t>The issuance of a new Eligibility and Certification Approval Report that does not include that program;</a:t>
            </a:r>
          </a:p>
          <a:p>
            <a:pPr marL="771525" lvl="1" indent="-385763">
              <a:buFont typeface="+mj-lt"/>
              <a:buAutoNum type="arabicParenR"/>
            </a:pPr>
            <a:r>
              <a:rPr lang="en-US" sz="2000" dirty="0">
                <a:solidFill>
                  <a:schemeClr val="accent1">
                    <a:lumMod val="50000"/>
                  </a:schemeClr>
                </a:solidFill>
              </a:rPr>
              <a:t>The completion of a termination action of program eligibility, if an action is initiated under subpart G of this part; or</a:t>
            </a:r>
          </a:p>
          <a:p>
            <a:pPr marL="771525" lvl="1" indent="-385763">
              <a:buFont typeface="+mj-lt"/>
              <a:buAutoNum type="arabicParenR"/>
            </a:pPr>
            <a:r>
              <a:rPr lang="en-US" sz="2000" dirty="0">
                <a:solidFill>
                  <a:schemeClr val="accent1">
                    <a:lumMod val="50000"/>
                  </a:schemeClr>
                </a:solidFill>
              </a:rPr>
              <a:t>A revocation of program eligibility, if the institution is provisionally certified</a:t>
            </a:r>
          </a:p>
          <a:p>
            <a:pPr marL="0" indent="0">
              <a:buNone/>
            </a:pPr>
            <a:endParaRPr lang="en-US" sz="2400" b="1" dirty="0">
              <a:solidFill>
                <a:srgbClr val="002060"/>
              </a:solidFill>
            </a:endParaRPr>
          </a:p>
        </p:txBody>
      </p:sp>
    </p:spTree>
    <p:extLst>
      <p:ext uri="{BB962C8B-B14F-4D97-AF65-F5344CB8AC3E}">
        <p14:creationId xmlns:p14="http://schemas.microsoft.com/office/powerpoint/2010/main" val="237649869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Debt-to-Earnings Rate (D/E Rate)</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a:solidFill>
                  <a:schemeClr val="accent1">
                    <a:lumMod val="50000"/>
                  </a:schemeClr>
                </a:solidFill>
              </a:rPr>
              <a:t>Revives D/E rate introduced in 2014 GE Rule</a:t>
            </a:r>
          </a:p>
          <a:p>
            <a:pPr lvl="1"/>
            <a:r>
              <a:rPr lang="en-US" dirty="0">
                <a:solidFill>
                  <a:schemeClr val="accent1">
                    <a:lumMod val="50000"/>
                  </a:schemeClr>
                </a:solidFill>
              </a:rPr>
              <a:t>Disregards underreporting of income</a:t>
            </a:r>
          </a:p>
          <a:p>
            <a:pPr lvl="1"/>
            <a:r>
              <a:rPr lang="en-US" dirty="0">
                <a:solidFill>
                  <a:schemeClr val="accent1">
                    <a:lumMod val="50000"/>
                  </a:schemeClr>
                </a:solidFill>
              </a:rPr>
              <a:t>Elimination of Alternative Earnings Appeals </a:t>
            </a:r>
          </a:p>
          <a:p>
            <a:r>
              <a:rPr lang="en-US" dirty="0">
                <a:solidFill>
                  <a:schemeClr val="accent1">
                    <a:lumMod val="50000"/>
                  </a:schemeClr>
                </a:solidFill>
              </a:rPr>
              <a:t>Two D/E rates for each award year: </a:t>
            </a:r>
          </a:p>
          <a:p>
            <a:pPr lvl="1"/>
            <a:r>
              <a:rPr lang="en-US" u="sng" dirty="0">
                <a:solidFill>
                  <a:schemeClr val="accent1">
                    <a:lumMod val="50000"/>
                  </a:schemeClr>
                </a:solidFill>
              </a:rPr>
              <a:t>Discretionary D/E rate</a:t>
            </a:r>
            <a:r>
              <a:rPr lang="en-US" dirty="0">
                <a:solidFill>
                  <a:schemeClr val="accent1">
                    <a:lumMod val="50000"/>
                  </a:schemeClr>
                </a:solidFill>
              </a:rPr>
              <a:t>: Rate ≤ 20%</a:t>
            </a:r>
          </a:p>
          <a:p>
            <a:pPr lvl="1"/>
            <a:r>
              <a:rPr lang="en-US" u="sng" dirty="0">
                <a:solidFill>
                  <a:schemeClr val="accent1">
                    <a:lumMod val="50000"/>
                  </a:schemeClr>
                </a:solidFill>
              </a:rPr>
              <a:t>Annual D/E rate</a:t>
            </a:r>
            <a:r>
              <a:rPr lang="en-US" dirty="0">
                <a:solidFill>
                  <a:schemeClr val="accent1">
                    <a:lumMod val="50000"/>
                  </a:schemeClr>
                </a:solidFill>
              </a:rPr>
              <a:t>: Rate ≤ 8%</a:t>
            </a:r>
          </a:p>
          <a:p>
            <a:pPr lvl="1"/>
            <a:r>
              <a:rPr lang="en-US" dirty="0">
                <a:solidFill>
                  <a:schemeClr val="accent1">
                    <a:lumMod val="50000"/>
                  </a:schemeClr>
                </a:solidFill>
              </a:rPr>
              <a:t>Failure = “high-debt burden”</a:t>
            </a:r>
          </a:p>
          <a:p>
            <a:pPr marL="0" indent="0">
              <a:buNone/>
            </a:pPr>
            <a:endParaRPr lang="en-US" dirty="0"/>
          </a:p>
          <a:p>
            <a:pPr marL="0" indent="0">
              <a:buNone/>
            </a:pPr>
            <a:r>
              <a:rPr lang="en-US" dirty="0" smtClean="0"/>
              <a:t>    </a:t>
            </a:r>
            <a:endParaRPr lang="en-US" dirty="0"/>
          </a:p>
        </p:txBody>
      </p:sp>
      <p:sp>
        <p:nvSpPr>
          <p:cNvPr id="4" name="TextBox 3"/>
          <p:cNvSpPr txBox="1"/>
          <p:nvPr/>
        </p:nvSpPr>
        <p:spPr>
          <a:xfrm>
            <a:off x="540328" y="5192078"/>
            <a:ext cx="9144990" cy="984885"/>
          </a:xfrm>
          <a:prstGeom prst="rect">
            <a:avLst/>
          </a:prstGeom>
          <a:noFill/>
        </p:spPr>
        <p:txBody>
          <a:bodyPr wrap="square" rtlCol="0">
            <a:spAutoFit/>
          </a:bodyPr>
          <a:lstStyle/>
          <a:p>
            <a:pPr algn="ctr"/>
            <a:r>
              <a:rPr lang="en-US" sz="2000" b="1" dirty="0" smtClean="0">
                <a:solidFill>
                  <a:schemeClr val="accent1">
                    <a:lumMod val="50000"/>
                  </a:schemeClr>
                </a:solidFill>
              </a:rPr>
              <a:t>Annual </a:t>
            </a:r>
            <a:r>
              <a:rPr lang="en-US" sz="2000" b="1" dirty="0">
                <a:solidFill>
                  <a:schemeClr val="accent1">
                    <a:lumMod val="50000"/>
                  </a:schemeClr>
                </a:solidFill>
              </a:rPr>
              <a:t>Earnings Rate </a:t>
            </a:r>
            <a:r>
              <a:rPr lang="en-US" sz="2000" dirty="0">
                <a:solidFill>
                  <a:schemeClr val="accent1">
                    <a:lumMod val="50000"/>
                  </a:schemeClr>
                </a:solidFill>
              </a:rPr>
              <a:t>= Annual Loan Payment ÷ Annual </a:t>
            </a:r>
            <a:r>
              <a:rPr lang="en-US" sz="2000" dirty="0" smtClean="0">
                <a:solidFill>
                  <a:schemeClr val="accent1">
                    <a:lumMod val="50000"/>
                  </a:schemeClr>
                </a:solidFill>
              </a:rPr>
              <a:t>Earnings</a:t>
            </a:r>
          </a:p>
          <a:p>
            <a:pPr algn="ctr"/>
            <a:r>
              <a:rPr lang="en-US" sz="2000" dirty="0" smtClean="0">
                <a:solidFill>
                  <a:schemeClr val="accent1">
                    <a:lumMod val="50000"/>
                  </a:schemeClr>
                </a:solidFill>
              </a:rPr>
              <a:t> </a:t>
            </a:r>
            <a:r>
              <a:rPr lang="en-US" sz="2000" b="1" dirty="0" smtClean="0">
                <a:solidFill>
                  <a:schemeClr val="accent1">
                    <a:lumMod val="50000"/>
                  </a:schemeClr>
                </a:solidFill>
              </a:rPr>
              <a:t>Discretionary </a:t>
            </a:r>
            <a:r>
              <a:rPr lang="en-US" sz="2000" b="1" dirty="0">
                <a:solidFill>
                  <a:schemeClr val="accent1">
                    <a:lumMod val="50000"/>
                  </a:schemeClr>
                </a:solidFill>
              </a:rPr>
              <a:t>Income Rate </a:t>
            </a:r>
            <a:r>
              <a:rPr lang="en-US" sz="2000" dirty="0">
                <a:solidFill>
                  <a:schemeClr val="accent1">
                    <a:lumMod val="50000"/>
                  </a:schemeClr>
                </a:solidFill>
              </a:rPr>
              <a:t>= Annual Loan Payment ÷ Discretionary Income</a:t>
            </a:r>
          </a:p>
          <a:p>
            <a:pPr algn="ctr"/>
            <a:endParaRPr lang="en-US" dirty="0">
              <a:solidFill>
                <a:schemeClr val="accent1">
                  <a:lumMod val="50000"/>
                </a:schemeClr>
              </a:solidFill>
            </a:endParaRPr>
          </a:p>
        </p:txBody>
      </p:sp>
    </p:spTree>
    <p:extLst>
      <p:ext uri="{BB962C8B-B14F-4D97-AF65-F5344CB8AC3E}">
        <p14:creationId xmlns:p14="http://schemas.microsoft.com/office/powerpoint/2010/main" val="58146200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D/E Rate – Annual Earnings Rate</a:t>
            </a:r>
            <a:endParaRPr lang="en-US" dirty="0">
              <a:solidFill>
                <a:schemeClr val="accent1">
                  <a:lumMod val="50000"/>
                </a:schemeClr>
              </a:solidFill>
            </a:endParaRPr>
          </a:p>
        </p:txBody>
      </p:sp>
      <p:sp>
        <p:nvSpPr>
          <p:cNvPr id="3" name="Content Placeholder 2"/>
          <p:cNvSpPr>
            <a:spLocks noGrp="1"/>
          </p:cNvSpPr>
          <p:nvPr>
            <p:ph idx="1"/>
          </p:nvPr>
        </p:nvSpPr>
        <p:spPr>
          <a:xfrm>
            <a:off x="838200" y="1420203"/>
            <a:ext cx="10515600" cy="4351338"/>
          </a:xfrm>
        </p:spPr>
        <p:txBody>
          <a:bodyPr/>
          <a:lstStyle/>
          <a:p>
            <a:r>
              <a:rPr lang="en-US" sz="1800" b="1" dirty="0">
                <a:solidFill>
                  <a:schemeClr val="accent1">
                    <a:lumMod val="50000"/>
                  </a:schemeClr>
                </a:solidFill>
              </a:rPr>
              <a:t>Annual Earnings Rate: </a:t>
            </a:r>
            <a:r>
              <a:rPr lang="en-US" sz="1800" dirty="0">
                <a:solidFill>
                  <a:schemeClr val="accent1">
                    <a:lumMod val="50000"/>
                  </a:schemeClr>
                </a:solidFill>
              </a:rPr>
              <a:t>Estimate proportion of annual earnings that students who complete program would need to devote to annual debt payments</a:t>
            </a:r>
          </a:p>
          <a:p>
            <a:pPr lvl="1"/>
            <a:r>
              <a:rPr lang="en-US" sz="1600" b="1" dirty="0">
                <a:solidFill>
                  <a:schemeClr val="accent1">
                    <a:lumMod val="50000"/>
                  </a:schemeClr>
                </a:solidFill>
              </a:rPr>
              <a:t>Annual Loan Payment</a:t>
            </a:r>
            <a:r>
              <a:rPr lang="en-US" sz="1600" dirty="0">
                <a:solidFill>
                  <a:schemeClr val="accent1">
                    <a:lumMod val="50000"/>
                  </a:schemeClr>
                </a:solidFill>
              </a:rPr>
              <a:t>: Taking median loan debt and amortizing it over 10, 15, or 20 year period (depending on program length) </a:t>
            </a:r>
          </a:p>
          <a:p>
            <a:pPr lvl="2">
              <a:buFont typeface="Courier New" panose="02070309020205020404" pitchFamily="49" charset="0"/>
              <a:buChar char="o"/>
            </a:pPr>
            <a:r>
              <a:rPr lang="en-US" sz="1600" u="sng" dirty="0">
                <a:solidFill>
                  <a:schemeClr val="accent1">
                    <a:lumMod val="50000"/>
                  </a:schemeClr>
                </a:solidFill>
              </a:rPr>
              <a:t>Median Loan Debt</a:t>
            </a:r>
            <a:r>
              <a:rPr lang="en-US" sz="1600" dirty="0">
                <a:solidFill>
                  <a:schemeClr val="accent1">
                    <a:lumMod val="50000"/>
                  </a:schemeClr>
                </a:solidFill>
              </a:rPr>
              <a:t>: Completers during cohort period </a:t>
            </a:r>
          </a:p>
          <a:p>
            <a:pPr lvl="3">
              <a:buFont typeface="Courier New" panose="02070309020205020404" pitchFamily="49" charset="0"/>
              <a:buChar char="o"/>
            </a:pPr>
            <a:r>
              <a:rPr lang="en-US" sz="1400" dirty="0">
                <a:solidFill>
                  <a:schemeClr val="accent1">
                    <a:lumMod val="50000"/>
                  </a:schemeClr>
                </a:solidFill>
              </a:rPr>
              <a:t>Based on lesser of loan debt incurred by each student or total amount for tuition, fees, and books; equipment; and supplies for each student; LESS</a:t>
            </a:r>
          </a:p>
          <a:p>
            <a:pPr lvl="3">
              <a:buFont typeface="Courier New" panose="02070309020205020404" pitchFamily="49" charset="0"/>
              <a:buChar char="o"/>
            </a:pPr>
            <a:r>
              <a:rPr lang="en-US" sz="1400" dirty="0">
                <a:solidFill>
                  <a:schemeClr val="accent1">
                    <a:lumMod val="50000"/>
                  </a:schemeClr>
                </a:solidFill>
              </a:rPr>
              <a:t>Amount of institutional grant or scholarship funds provided to that student </a:t>
            </a:r>
          </a:p>
          <a:p>
            <a:pPr lvl="2">
              <a:buFont typeface="Courier New" panose="02070309020205020404" pitchFamily="49" charset="0"/>
              <a:buChar char="o"/>
            </a:pPr>
            <a:r>
              <a:rPr lang="en-US" sz="1600" u="sng" dirty="0">
                <a:solidFill>
                  <a:schemeClr val="accent1">
                    <a:lumMod val="50000"/>
                  </a:schemeClr>
                </a:solidFill>
              </a:rPr>
              <a:t>Amortization Period</a:t>
            </a:r>
            <a:r>
              <a:rPr lang="en-US" sz="1600" dirty="0">
                <a:solidFill>
                  <a:schemeClr val="accent1">
                    <a:lumMod val="50000"/>
                  </a:schemeClr>
                </a:solidFill>
              </a:rPr>
              <a:t>: </a:t>
            </a:r>
          </a:p>
          <a:p>
            <a:pPr lvl="3">
              <a:buFont typeface="Courier New" panose="02070309020205020404" pitchFamily="49" charset="0"/>
              <a:buChar char="o"/>
            </a:pPr>
            <a:r>
              <a:rPr lang="en-US" sz="1400" dirty="0">
                <a:solidFill>
                  <a:schemeClr val="accent1">
                    <a:lumMod val="50000"/>
                  </a:schemeClr>
                </a:solidFill>
              </a:rPr>
              <a:t>10 – Year Repayment: Undergraduate Certificate</a:t>
            </a:r>
          </a:p>
          <a:p>
            <a:pPr lvl="3">
              <a:buFont typeface="Courier New" panose="02070309020205020404" pitchFamily="49" charset="0"/>
              <a:buChar char="o"/>
            </a:pPr>
            <a:r>
              <a:rPr lang="en-US" sz="1400" dirty="0">
                <a:solidFill>
                  <a:schemeClr val="accent1">
                    <a:lumMod val="50000"/>
                  </a:schemeClr>
                </a:solidFill>
              </a:rPr>
              <a:t>15 – Year Repayment: Bachelor/Masters Degree</a:t>
            </a:r>
          </a:p>
          <a:p>
            <a:pPr lvl="3">
              <a:buFont typeface="Courier New" panose="02070309020205020404" pitchFamily="49" charset="0"/>
              <a:buChar char="o"/>
            </a:pPr>
            <a:r>
              <a:rPr lang="en-US" sz="1400" dirty="0">
                <a:solidFill>
                  <a:schemeClr val="accent1">
                    <a:lumMod val="50000"/>
                  </a:schemeClr>
                </a:solidFill>
              </a:rPr>
              <a:t>20 – Year Repayment: Other Program </a:t>
            </a:r>
          </a:p>
          <a:p>
            <a:pPr lvl="2">
              <a:buFont typeface="Courier New" panose="02070309020205020404" pitchFamily="49" charset="0"/>
              <a:buChar char="o"/>
            </a:pPr>
            <a:r>
              <a:rPr lang="en-US" sz="1600" u="sng" dirty="0">
                <a:solidFill>
                  <a:schemeClr val="accent1">
                    <a:lumMod val="50000"/>
                  </a:schemeClr>
                </a:solidFill>
              </a:rPr>
              <a:t>Interest Rate:</a:t>
            </a:r>
            <a:r>
              <a:rPr lang="en-US" sz="1600" dirty="0">
                <a:solidFill>
                  <a:schemeClr val="accent1">
                    <a:lumMod val="50000"/>
                  </a:schemeClr>
                </a:solidFill>
              </a:rPr>
              <a:t> Average of annual statutory interest rates based on Federal Direct Unsubsidized Loans based on level of program</a:t>
            </a:r>
          </a:p>
          <a:p>
            <a:pPr lvl="3">
              <a:buFont typeface="Courier New" panose="02070309020205020404" pitchFamily="49" charset="0"/>
              <a:buChar char="o"/>
            </a:pPr>
            <a:r>
              <a:rPr lang="en-US" sz="1400" dirty="0">
                <a:solidFill>
                  <a:schemeClr val="accent1">
                    <a:lumMod val="50000"/>
                  </a:schemeClr>
                </a:solidFill>
              </a:rPr>
              <a:t>Undergraduate certificate programs, post-baccalaureate certificate programs, and associate degree programs – average interest rate would reflect three consecutive award years </a:t>
            </a:r>
          </a:p>
          <a:p>
            <a:endParaRPr lang="en-US" dirty="0"/>
          </a:p>
        </p:txBody>
      </p:sp>
    </p:spTree>
    <p:extLst>
      <p:ext uri="{BB962C8B-B14F-4D97-AF65-F5344CB8AC3E}">
        <p14:creationId xmlns:p14="http://schemas.microsoft.com/office/powerpoint/2010/main" val="255221459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D/E Rate – Annual Earnings Rate (Continued)</a:t>
            </a:r>
            <a:endParaRPr lang="en-US" dirty="0">
              <a:solidFill>
                <a:schemeClr val="accent1">
                  <a:lumMod val="50000"/>
                </a:schemeClr>
              </a:solidFill>
            </a:endParaRPr>
          </a:p>
        </p:txBody>
      </p:sp>
      <p:sp>
        <p:nvSpPr>
          <p:cNvPr id="3" name="Content Placeholder 2"/>
          <p:cNvSpPr>
            <a:spLocks noGrp="1"/>
          </p:cNvSpPr>
          <p:nvPr>
            <p:ph idx="1"/>
          </p:nvPr>
        </p:nvSpPr>
        <p:spPr>
          <a:xfrm>
            <a:off x="838200" y="1438168"/>
            <a:ext cx="10515600" cy="4351338"/>
          </a:xfrm>
        </p:spPr>
        <p:txBody>
          <a:bodyPr/>
          <a:lstStyle/>
          <a:p>
            <a:pPr lvl="1"/>
            <a:r>
              <a:rPr lang="en-US" sz="2000" b="1" dirty="0">
                <a:solidFill>
                  <a:schemeClr val="accent1">
                    <a:lumMod val="50000"/>
                  </a:schemeClr>
                </a:solidFill>
              </a:rPr>
              <a:t>Annual Earnings: </a:t>
            </a:r>
            <a:r>
              <a:rPr lang="en-US" sz="2000" dirty="0">
                <a:solidFill>
                  <a:schemeClr val="accent1">
                    <a:lumMod val="50000"/>
                  </a:schemeClr>
                </a:solidFill>
              </a:rPr>
              <a:t>Earnings data provided by a federal agency with earnings data, as defined in § 668.2</a:t>
            </a:r>
          </a:p>
          <a:p>
            <a:pPr lvl="2">
              <a:buFont typeface="Courier New" panose="02070309020205020404" pitchFamily="49" charset="0"/>
              <a:buChar char="o"/>
            </a:pPr>
            <a:r>
              <a:rPr lang="en-US" u="sng" dirty="0">
                <a:solidFill>
                  <a:schemeClr val="accent1">
                    <a:lumMod val="50000"/>
                  </a:schemeClr>
                </a:solidFill>
              </a:rPr>
              <a:t>Agencies</a:t>
            </a:r>
            <a:r>
              <a:rPr lang="en-US" dirty="0">
                <a:solidFill>
                  <a:schemeClr val="accent1">
                    <a:lumMod val="50000"/>
                  </a:schemeClr>
                </a:solidFill>
              </a:rPr>
              <a:t>: Treasury Department (including the Internal Revenue Service), the Social Security Administration (“</a:t>
            </a:r>
            <a:r>
              <a:rPr lang="en-US" dirty="0" err="1">
                <a:solidFill>
                  <a:schemeClr val="accent1">
                    <a:lumMod val="50000"/>
                  </a:schemeClr>
                </a:solidFill>
              </a:rPr>
              <a:t>SSA</a:t>
            </a:r>
            <a:r>
              <a:rPr lang="en-US" dirty="0">
                <a:solidFill>
                  <a:schemeClr val="accent1">
                    <a:lumMod val="50000"/>
                  </a:schemeClr>
                </a:solidFill>
              </a:rPr>
              <a:t>”), the Department of Health and Human Services (“</a:t>
            </a:r>
            <a:r>
              <a:rPr lang="en-US" dirty="0" err="1">
                <a:solidFill>
                  <a:schemeClr val="accent1">
                    <a:lumMod val="50000"/>
                  </a:schemeClr>
                </a:solidFill>
              </a:rPr>
              <a:t>HHS</a:t>
            </a:r>
            <a:r>
              <a:rPr lang="en-US" dirty="0">
                <a:solidFill>
                  <a:schemeClr val="accent1">
                    <a:lumMod val="50000"/>
                  </a:schemeClr>
                </a:solidFill>
              </a:rPr>
              <a:t>”), and the Census Bureau</a:t>
            </a:r>
          </a:p>
          <a:p>
            <a:pPr lvl="2">
              <a:buFont typeface="Courier New" panose="02070309020205020404" pitchFamily="49" charset="0"/>
              <a:buChar char="o"/>
            </a:pPr>
            <a:r>
              <a:rPr lang="en-US" dirty="0">
                <a:solidFill>
                  <a:schemeClr val="accent1">
                    <a:lumMod val="50000"/>
                  </a:schemeClr>
                </a:solidFill>
              </a:rPr>
              <a:t>Agency provides median annual earnings of students on Federal agency list, in aggregate not individual form </a:t>
            </a:r>
          </a:p>
          <a:p>
            <a:pPr lvl="2">
              <a:buFont typeface="Courier New" panose="02070309020205020404" pitchFamily="49" charset="0"/>
              <a:buChar char="o"/>
            </a:pPr>
            <a:r>
              <a:rPr lang="en-US" dirty="0">
                <a:solidFill>
                  <a:schemeClr val="accent1">
                    <a:lumMod val="50000"/>
                  </a:schemeClr>
                </a:solidFill>
              </a:rPr>
              <a:t>Agency provides number of students on list that Federal agency could not match </a:t>
            </a:r>
          </a:p>
          <a:p>
            <a:pPr lvl="2">
              <a:buFont typeface="Courier New" panose="02070309020205020404" pitchFamily="49" charset="0"/>
              <a:buChar char="o"/>
            </a:pPr>
            <a:r>
              <a:rPr lang="en-US" dirty="0">
                <a:solidFill>
                  <a:schemeClr val="accent1">
                    <a:lumMod val="50000"/>
                  </a:schemeClr>
                </a:solidFill>
              </a:rPr>
              <a:t>Measures earnings using median of program completers’ earnings, not maximum of mean or median of completers’ earnings</a:t>
            </a:r>
          </a:p>
          <a:p>
            <a:pPr lvl="2">
              <a:buFont typeface="Courier New" panose="02070309020205020404" pitchFamily="49" charset="0"/>
              <a:buChar char="o"/>
            </a:pPr>
            <a:r>
              <a:rPr lang="en-US" dirty="0">
                <a:solidFill>
                  <a:schemeClr val="accent1">
                    <a:lumMod val="50000"/>
                  </a:schemeClr>
                </a:solidFill>
              </a:rPr>
              <a:t>If not possible to calculate D/E rate for award year, program would not receive D/E rate for award year and remain in same status as previous award year</a:t>
            </a:r>
          </a:p>
          <a:p>
            <a:endParaRPr lang="en-US" dirty="0"/>
          </a:p>
        </p:txBody>
      </p:sp>
    </p:spTree>
    <p:extLst>
      <p:ext uri="{BB962C8B-B14F-4D97-AF65-F5344CB8AC3E}">
        <p14:creationId xmlns:p14="http://schemas.microsoft.com/office/powerpoint/2010/main" val="304407531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D/E Rate – Discretionary Income Rate</a:t>
            </a:r>
            <a:endParaRPr lang="en-US" dirty="0">
              <a:solidFill>
                <a:schemeClr val="accent1">
                  <a:lumMod val="50000"/>
                </a:schemeClr>
              </a:solidFill>
            </a:endParaRPr>
          </a:p>
        </p:txBody>
      </p:sp>
      <p:sp>
        <p:nvSpPr>
          <p:cNvPr id="3" name="Content Placeholder 2"/>
          <p:cNvSpPr>
            <a:spLocks noGrp="1"/>
          </p:cNvSpPr>
          <p:nvPr>
            <p:ph idx="1"/>
          </p:nvPr>
        </p:nvSpPr>
        <p:spPr>
          <a:xfrm>
            <a:off x="1132668" y="1599071"/>
            <a:ext cx="10515600" cy="4351338"/>
          </a:xfrm>
        </p:spPr>
        <p:txBody>
          <a:bodyPr/>
          <a:lstStyle/>
          <a:p>
            <a:r>
              <a:rPr lang="en-US" b="1" dirty="0">
                <a:solidFill>
                  <a:schemeClr val="accent1">
                    <a:lumMod val="50000"/>
                  </a:schemeClr>
                </a:solidFill>
              </a:rPr>
              <a:t>Discretionary Income Rate: </a:t>
            </a:r>
            <a:r>
              <a:rPr lang="en-US" dirty="0">
                <a:solidFill>
                  <a:schemeClr val="accent1">
                    <a:lumMod val="50000"/>
                  </a:schemeClr>
                </a:solidFill>
              </a:rPr>
              <a:t>Measure the proportion of annual discretionary income – amount of income above 150% of Poverty Guideline – that completers need to devote to annual debt </a:t>
            </a:r>
            <a:r>
              <a:rPr lang="en-US" dirty="0" smtClean="0">
                <a:solidFill>
                  <a:schemeClr val="accent1">
                    <a:lumMod val="50000"/>
                  </a:schemeClr>
                </a:solidFill>
              </a:rPr>
              <a:t>payments</a:t>
            </a:r>
            <a:endParaRPr lang="en-US" dirty="0">
              <a:solidFill>
                <a:schemeClr val="accent1">
                  <a:lumMod val="50000"/>
                </a:schemeClr>
              </a:solidFill>
            </a:endParaRPr>
          </a:p>
          <a:p>
            <a:pPr marL="457200" lvl="1" indent="0">
              <a:buNone/>
            </a:pPr>
            <a:r>
              <a:rPr lang="en-US" sz="2800" dirty="0" smtClean="0">
                <a:solidFill>
                  <a:schemeClr val="accent1">
                    <a:lumMod val="50000"/>
                  </a:schemeClr>
                </a:solidFill>
              </a:rPr>
              <a:t>-	If </a:t>
            </a:r>
            <a:r>
              <a:rPr lang="en-US" sz="2800" dirty="0">
                <a:solidFill>
                  <a:schemeClr val="accent1">
                    <a:lumMod val="50000"/>
                  </a:schemeClr>
                </a:solidFill>
              </a:rPr>
              <a:t>not possible to calculate D/E rate for award year, program would not </a:t>
            </a:r>
            <a:r>
              <a:rPr lang="en-US" sz="2800" dirty="0" smtClean="0">
                <a:solidFill>
                  <a:schemeClr val="accent1">
                    <a:lumMod val="50000"/>
                  </a:schemeClr>
                </a:solidFill>
              </a:rPr>
              <a:t>receive </a:t>
            </a:r>
            <a:r>
              <a:rPr lang="en-US" sz="2800" dirty="0">
                <a:solidFill>
                  <a:schemeClr val="accent1">
                    <a:lumMod val="50000"/>
                  </a:schemeClr>
                </a:solidFill>
              </a:rPr>
              <a:t>D/E rate for award year and remain in same status as previous </a:t>
            </a:r>
            <a:r>
              <a:rPr lang="en-US" sz="2800" dirty="0" smtClean="0">
                <a:solidFill>
                  <a:schemeClr val="accent1">
                    <a:lumMod val="50000"/>
                  </a:schemeClr>
                </a:solidFill>
              </a:rPr>
              <a:t>award year</a:t>
            </a:r>
            <a:endParaRPr lang="en-US" sz="2800" dirty="0">
              <a:solidFill>
                <a:schemeClr val="accent1">
                  <a:lumMod val="50000"/>
                </a:schemeClr>
              </a:solidFill>
            </a:endParaRPr>
          </a:p>
          <a:p>
            <a:endParaRPr lang="en-US" dirty="0"/>
          </a:p>
        </p:txBody>
      </p:sp>
    </p:spTree>
    <p:extLst>
      <p:ext uri="{BB962C8B-B14F-4D97-AF65-F5344CB8AC3E}">
        <p14:creationId xmlns:p14="http://schemas.microsoft.com/office/powerpoint/2010/main" val="263891070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D/E Rate – Department v. </a:t>
            </a:r>
            <a:r>
              <a:rPr lang="en-US" b="1" dirty="0" err="1">
                <a:solidFill>
                  <a:schemeClr val="accent1">
                    <a:lumMod val="50000"/>
                  </a:schemeClr>
                </a:solidFill>
              </a:rPr>
              <a:t>AACS</a:t>
            </a:r>
            <a:r>
              <a:rPr lang="en-US" b="1" dirty="0">
                <a:solidFill>
                  <a:schemeClr val="accent1">
                    <a:lumMod val="50000"/>
                  </a:schemeClr>
                </a:solidFill>
              </a:rPr>
              <a:t> Position </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sz="2000" dirty="0">
                <a:solidFill>
                  <a:schemeClr val="accent1">
                    <a:lumMod val="50000"/>
                  </a:schemeClr>
                </a:solidFill>
              </a:rPr>
              <a:t>Underreporting of Income + Elimination of Alternate Earnings </a:t>
            </a:r>
            <a:r>
              <a:rPr lang="en-US" sz="2000" dirty="0" smtClean="0">
                <a:solidFill>
                  <a:schemeClr val="accent1">
                    <a:lumMod val="50000"/>
                  </a:schemeClr>
                </a:solidFill>
              </a:rPr>
              <a:t>Appeal</a:t>
            </a:r>
          </a:p>
          <a:p>
            <a:pPr lvl="1"/>
            <a:r>
              <a:rPr lang="en-US" sz="1800" dirty="0">
                <a:solidFill>
                  <a:schemeClr val="accent1">
                    <a:lumMod val="50000"/>
                  </a:schemeClr>
                </a:solidFill>
              </a:rPr>
              <a:t>Department:</a:t>
            </a:r>
          </a:p>
          <a:p>
            <a:pPr lvl="2">
              <a:buFont typeface="Courier New" panose="02070309020205020404" pitchFamily="49" charset="0"/>
              <a:buChar char="o"/>
            </a:pPr>
            <a:r>
              <a:rPr lang="en-US" sz="1600" dirty="0" smtClean="0">
                <a:solidFill>
                  <a:schemeClr val="accent1">
                    <a:lumMod val="50000"/>
                  </a:schemeClr>
                </a:solidFill>
              </a:rPr>
              <a:t>Acknowledging </a:t>
            </a:r>
            <a:r>
              <a:rPr lang="en-US" sz="1600" dirty="0">
                <a:solidFill>
                  <a:schemeClr val="accent1">
                    <a:lumMod val="50000"/>
                  </a:schemeClr>
                </a:solidFill>
              </a:rPr>
              <a:t>would be harmful to taxpayers resulting in increasing public subsidies of such programs </a:t>
            </a:r>
          </a:p>
          <a:p>
            <a:pPr lvl="2">
              <a:buFont typeface="Courier New" panose="02070309020205020404" pitchFamily="49" charset="0"/>
              <a:buChar char="o"/>
            </a:pPr>
            <a:r>
              <a:rPr lang="en-US" sz="1600" dirty="0">
                <a:solidFill>
                  <a:schemeClr val="accent1">
                    <a:lumMod val="50000"/>
                  </a:schemeClr>
                </a:solidFill>
              </a:rPr>
              <a:t>Would not result in more accurate earnings</a:t>
            </a:r>
          </a:p>
          <a:p>
            <a:pPr lvl="2">
              <a:buFont typeface="Courier New" panose="02070309020205020404" pitchFamily="49" charset="0"/>
              <a:buChar char="o"/>
            </a:pPr>
            <a:r>
              <a:rPr lang="en-US" sz="1600" dirty="0">
                <a:solidFill>
                  <a:schemeClr val="accent1">
                    <a:lumMod val="50000"/>
                  </a:schemeClr>
                </a:solidFill>
              </a:rPr>
              <a:t>Not affect institution satisfying metric</a:t>
            </a:r>
          </a:p>
          <a:p>
            <a:pPr lvl="2">
              <a:buFont typeface="Courier New" panose="02070309020205020404" pitchFamily="49" charset="0"/>
              <a:buChar char="o"/>
            </a:pPr>
            <a:r>
              <a:rPr lang="en-US" sz="1600" dirty="0">
                <a:solidFill>
                  <a:schemeClr val="accent1">
                    <a:lumMod val="50000"/>
                  </a:schemeClr>
                </a:solidFill>
              </a:rPr>
              <a:t>Contrary to legal reporting requirements (and encourage behavior)</a:t>
            </a:r>
          </a:p>
          <a:p>
            <a:pPr lvl="2">
              <a:buFont typeface="Courier New" panose="02070309020205020404" pitchFamily="49" charset="0"/>
              <a:buChar char="o"/>
            </a:pPr>
            <a:r>
              <a:rPr lang="en-US" sz="1600" dirty="0">
                <a:solidFill>
                  <a:schemeClr val="accent1">
                    <a:lumMod val="50000"/>
                  </a:schemeClr>
                </a:solidFill>
              </a:rPr>
              <a:t>Assist institutions in “gaming” earnings </a:t>
            </a:r>
            <a:r>
              <a:rPr lang="en-US" sz="1600" dirty="0" smtClean="0">
                <a:solidFill>
                  <a:schemeClr val="accent1">
                    <a:lumMod val="50000"/>
                  </a:schemeClr>
                </a:solidFill>
              </a:rPr>
              <a:t>data</a:t>
            </a:r>
          </a:p>
          <a:p>
            <a:pPr lvl="1"/>
            <a:r>
              <a:rPr lang="en-US" sz="1800" dirty="0" err="1">
                <a:solidFill>
                  <a:schemeClr val="accent1">
                    <a:lumMod val="50000"/>
                  </a:schemeClr>
                </a:solidFill>
              </a:rPr>
              <a:t>AACS</a:t>
            </a:r>
            <a:r>
              <a:rPr lang="en-US" sz="1800" dirty="0">
                <a:solidFill>
                  <a:schemeClr val="accent1">
                    <a:lumMod val="50000"/>
                  </a:schemeClr>
                </a:solidFill>
              </a:rPr>
              <a:t>: Without mechanisms in place, rate fails to accurately serve its purpose of ensuring programs lead to gainful employment</a:t>
            </a:r>
          </a:p>
          <a:p>
            <a:pPr lvl="2">
              <a:buFont typeface="Courier New" panose="02070309020205020404" pitchFamily="49" charset="0"/>
              <a:buChar char="o"/>
            </a:pPr>
            <a:r>
              <a:rPr lang="en-US" sz="1600" i="1" dirty="0" err="1" smtClean="0">
                <a:solidFill>
                  <a:schemeClr val="accent1">
                    <a:lumMod val="50000"/>
                  </a:schemeClr>
                </a:solidFill>
              </a:rPr>
              <a:t>AACS</a:t>
            </a:r>
            <a:r>
              <a:rPr lang="en-US" sz="1600" i="1" dirty="0" smtClean="0">
                <a:solidFill>
                  <a:schemeClr val="accent1">
                    <a:lumMod val="50000"/>
                  </a:schemeClr>
                </a:solidFill>
              </a:rPr>
              <a:t> </a:t>
            </a:r>
            <a:r>
              <a:rPr lang="en-US" sz="1600" i="1" dirty="0">
                <a:solidFill>
                  <a:schemeClr val="accent1">
                    <a:lumMod val="50000"/>
                  </a:schemeClr>
                </a:solidFill>
              </a:rPr>
              <a:t>v. </a:t>
            </a:r>
            <a:r>
              <a:rPr lang="en-US" sz="1600" i="1" dirty="0" err="1">
                <a:solidFill>
                  <a:schemeClr val="accent1">
                    <a:lumMod val="50000"/>
                  </a:schemeClr>
                </a:solidFill>
              </a:rPr>
              <a:t>DeVos</a:t>
            </a:r>
            <a:r>
              <a:rPr lang="en-US" sz="1600" dirty="0">
                <a:solidFill>
                  <a:schemeClr val="accent1">
                    <a:lumMod val="50000"/>
                  </a:schemeClr>
                </a:solidFill>
              </a:rPr>
              <a:t>: Department violated </a:t>
            </a:r>
            <a:r>
              <a:rPr lang="en-US" sz="1600" dirty="0" err="1">
                <a:solidFill>
                  <a:schemeClr val="accent1">
                    <a:lumMod val="50000"/>
                  </a:schemeClr>
                </a:solidFill>
              </a:rPr>
              <a:t>APA</a:t>
            </a:r>
            <a:r>
              <a:rPr lang="en-US" sz="1600" dirty="0">
                <a:solidFill>
                  <a:schemeClr val="accent1">
                    <a:lumMod val="50000"/>
                  </a:schemeClr>
                </a:solidFill>
              </a:rPr>
              <a:t> by failing to address issue of unreported income</a:t>
            </a:r>
          </a:p>
          <a:p>
            <a:pPr lvl="2">
              <a:buFont typeface="Courier New" panose="02070309020205020404" pitchFamily="49" charset="0"/>
              <a:buChar char="o"/>
            </a:pPr>
            <a:r>
              <a:rPr lang="en-US" sz="1600" dirty="0">
                <a:solidFill>
                  <a:schemeClr val="accent1">
                    <a:lumMod val="50000"/>
                  </a:schemeClr>
                </a:solidFill>
              </a:rPr>
              <a:t>Entrepreneurs and underreporting</a:t>
            </a:r>
          </a:p>
          <a:p>
            <a:pPr lvl="2">
              <a:buFont typeface="Courier New" panose="02070309020205020404" pitchFamily="49" charset="0"/>
              <a:buChar char="o"/>
            </a:pPr>
            <a:r>
              <a:rPr lang="en-US" sz="1600" dirty="0">
                <a:solidFill>
                  <a:schemeClr val="accent1">
                    <a:lumMod val="50000"/>
                  </a:schemeClr>
                </a:solidFill>
              </a:rPr>
              <a:t>Flexible work hours to supplement family income</a:t>
            </a:r>
          </a:p>
          <a:p>
            <a:pPr lvl="2">
              <a:buFont typeface="Courier New" panose="02070309020205020404" pitchFamily="49" charset="0"/>
              <a:buChar char="o"/>
            </a:pPr>
            <a:r>
              <a:rPr lang="en-US" sz="1600" i="1" dirty="0" err="1">
                <a:solidFill>
                  <a:schemeClr val="accent1">
                    <a:lumMod val="50000"/>
                  </a:schemeClr>
                </a:solidFill>
              </a:rPr>
              <a:t>AACS</a:t>
            </a:r>
            <a:r>
              <a:rPr lang="en-US" sz="1600" i="1" dirty="0">
                <a:solidFill>
                  <a:schemeClr val="accent1">
                    <a:lumMod val="50000"/>
                  </a:schemeClr>
                </a:solidFill>
              </a:rPr>
              <a:t> v. </a:t>
            </a:r>
            <a:r>
              <a:rPr lang="en-US" sz="1600" i="1" dirty="0" err="1">
                <a:solidFill>
                  <a:schemeClr val="accent1">
                    <a:lumMod val="50000"/>
                  </a:schemeClr>
                </a:solidFill>
              </a:rPr>
              <a:t>DeVos</a:t>
            </a:r>
            <a:r>
              <a:rPr lang="en-US" sz="1600" dirty="0">
                <a:solidFill>
                  <a:schemeClr val="accent1">
                    <a:lumMod val="50000"/>
                  </a:schemeClr>
                </a:solidFill>
              </a:rPr>
              <a:t>: Ordered removal of barriers to appeal to uphold legality of rule</a:t>
            </a:r>
          </a:p>
          <a:p>
            <a:endParaRPr lang="en-US" dirty="0"/>
          </a:p>
        </p:txBody>
      </p:sp>
    </p:spTree>
    <p:extLst>
      <p:ext uri="{BB962C8B-B14F-4D97-AF65-F5344CB8AC3E}">
        <p14:creationId xmlns:p14="http://schemas.microsoft.com/office/powerpoint/2010/main" val="148730521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Earnings Premium Measure </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sz="1800" dirty="0">
                <a:solidFill>
                  <a:schemeClr val="accent1">
                    <a:lumMod val="50000"/>
                  </a:schemeClr>
                </a:solidFill>
              </a:rPr>
              <a:t>New measure established during Negotiated Rulemaking process </a:t>
            </a:r>
          </a:p>
          <a:p>
            <a:r>
              <a:rPr lang="en-US" sz="1800" dirty="0">
                <a:solidFill>
                  <a:schemeClr val="accent1">
                    <a:lumMod val="50000"/>
                  </a:schemeClr>
                </a:solidFill>
              </a:rPr>
              <a:t>Measures extent to which typical graduate of program out-earns typical individual with high school diploma or equivalent in same State in which program is located </a:t>
            </a:r>
          </a:p>
          <a:p>
            <a:r>
              <a:rPr lang="en-US" sz="1800" u="sng" dirty="0">
                <a:solidFill>
                  <a:schemeClr val="accent1">
                    <a:lumMod val="50000"/>
                  </a:schemeClr>
                </a:solidFill>
              </a:rPr>
              <a:t>Purpose</a:t>
            </a:r>
            <a:r>
              <a:rPr lang="en-US" sz="1800" dirty="0">
                <a:solidFill>
                  <a:schemeClr val="accent1">
                    <a:lumMod val="50000"/>
                  </a:schemeClr>
                </a:solidFill>
              </a:rPr>
              <a:t>: To put graduates of post-secondary programs in “better” place following completion </a:t>
            </a:r>
          </a:p>
          <a:p>
            <a:pPr lvl="1"/>
            <a:r>
              <a:rPr lang="en-US" sz="1600" dirty="0">
                <a:solidFill>
                  <a:schemeClr val="accent1">
                    <a:lumMod val="50000"/>
                  </a:schemeClr>
                </a:solidFill>
              </a:rPr>
              <a:t>Borrowers need to be able to afford more than “just” loan payments</a:t>
            </a:r>
          </a:p>
          <a:p>
            <a:pPr lvl="1"/>
            <a:r>
              <a:rPr lang="en-US" sz="1600" dirty="0">
                <a:solidFill>
                  <a:schemeClr val="accent1">
                    <a:lumMod val="50000"/>
                  </a:schemeClr>
                </a:solidFill>
              </a:rPr>
              <a:t>Protects students from adverse borrowing outcomes prevalent among programs with very low earnings</a:t>
            </a:r>
          </a:p>
          <a:p>
            <a:endParaRPr lang="en-US" dirty="0"/>
          </a:p>
        </p:txBody>
      </p:sp>
      <p:pic>
        <p:nvPicPr>
          <p:cNvPr id="4" name="Picture 3"/>
          <p:cNvPicPr>
            <a:picLocks noChangeAspect="1"/>
          </p:cNvPicPr>
          <p:nvPr/>
        </p:nvPicPr>
        <p:blipFill>
          <a:blip r:embed="rId2"/>
          <a:stretch>
            <a:fillRect/>
          </a:stretch>
        </p:blipFill>
        <p:spPr>
          <a:xfrm>
            <a:off x="2093956" y="4001294"/>
            <a:ext cx="6840305" cy="1975275"/>
          </a:xfrm>
          <a:prstGeom prst="rect">
            <a:avLst/>
          </a:prstGeom>
        </p:spPr>
      </p:pic>
    </p:spTree>
    <p:extLst>
      <p:ext uri="{BB962C8B-B14F-4D97-AF65-F5344CB8AC3E}">
        <p14:creationId xmlns:p14="http://schemas.microsoft.com/office/powerpoint/2010/main" val="125149676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Earnings Premium Measure (Continued) </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sz="2400" dirty="0">
                <a:solidFill>
                  <a:schemeClr val="accent1">
                    <a:lumMod val="50000"/>
                  </a:schemeClr>
                </a:solidFill>
              </a:rPr>
              <a:t>If the measure is positive following comparison, it indicates that graduates of the program gain financially </a:t>
            </a:r>
          </a:p>
          <a:p>
            <a:pPr lvl="1"/>
            <a:r>
              <a:rPr lang="en-US" sz="2000" dirty="0">
                <a:solidFill>
                  <a:schemeClr val="accent1">
                    <a:lumMod val="50000"/>
                  </a:schemeClr>
                </a:solidFill>
              </a:rPr>
              <a:t>If not possible to calculate EP for award year, program would not receive EP for award year and remain in same status as previous award </a:t>
            </a:r>
            <a:r>
              <a:rPr lang="en-US" sz="2000" dirty="0" smtClean="0">
                <a:solidFill>
                  <a:schemeClr val="accent1">
                    <a:lumMod val="50000"/>
                  </a:schemeClr>
                </a:solidFill>
              </a:rPr>
              <a:t>year</a:t>
            </a:r>
          </a:p>
          <a:p>
            <a:pPr marL="457200" lvl="1" indent="0">
              <a:buNone/>
            </a:pPr>
            <a:endParaRPr lang="en-US" sz="2000" dirty="0">
              <a:solidFill>
                <a:schemeClr val="accent1">
                  <a:lumMod val="50000"/>
                </a:schemeClr>
              </a:solidFill>
            </a:endParaRPr>
          </a:p>
          <a:p>
            <a:r>
              <a:rPr lang="en-US" sz="2400" dirty="0">
                <a:solidFill>
                  <a:schemeClr val="accent1">
                    <a:lumMod val="50000"/>
                  </a:schemeClr>
                </a:solidFill>
              </a:rPr>
              <a:t>Earnings Data – See discussion in D/E rate</a:t>
            </a:r>
          </a:p>
          <a:p>
            <a:pPr lvl="1"/>
            <a:r>
              <a:rPr lang="en-US" sz="2000" dirty="0">
                <a:solidFill>
                  <a:schemeClr val="accent1">
                    <a:lumMod val="50000"/>
                  </a:schemeClr>
                </a:solidFill>
              </a:rPr>
              <a:t>The median earnings of high school graduates is about $25,000 nationally, which corresponds to the earnings level of a full-time worker at an hourly wage of about $12.50 (lower than the State minimum wage in 15 States)</a:t>
            </a:r>
          </a:p>
          <a:p>
            <a:pPr marL="0" indent="0">
              <a:buNone/>
            </a:pPr>
            <a:endParaRPr lang="en-US" dirty="0"/>
          </a:p>
        </p:txBody>
      </p:sp>
    </p:spTree>
    <p:extLst>
      <p:ext uri="{BB962C8B-B14F-4D97-AF65-F5344CB8AC3E}">
        <p14:creationId xmlns:p14="http://schemas.microsoft.com/office/powerpoint/2010/main" val="138627251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EP Measure – Department v. </a:t>
            </a:r>
            <a:r>
              <a:rPr lang="en-US" b="1" dirty="0" err="1">
                <a:solidFill>
                  <a:schemeClr val="accent1">
                    <a:lumMod val="50000"/>
                  </a:schemeClr>
                </a:solidFill>
              </a:rPr>
              <a:t>AACS</a:t>
            </a:r>
            <a:r>
              <a:rPr lang="en-US" b="1" dirty="0">
                <a:solidFill>
                  <a:schemeClr val="accent1">
                    <a:lumMod val="50000"/>
                  </a:schemeClr>
                </a:solidFill>
              </a:rPr>
              <a:t> Position </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sz="2000" dirty="0">
                <a:solidFill>
                  <a:schemeClr val="accent1">
                    <a:lumMod val="50000"/>
                  </a:schemeClr>
                </a:solidFill>
              </a:rPr>
              <a:t>Department:</a:t>
            </a:r>
          </a:p>
          <a:p>
            <a:pPr lvl="1"/>
            <a:r>
              <a:rPr lang="en-US" sz="1800" dirty="0">
                <a:solidFill>
                  <a:schemeClr val="accent1">
                    <a:lumMod val="50000"/>
                  </a:schemeClr>
                </a:solidFill>
              </a:rPr>
              <a:t>D/E rate alone is not sufficient to ensure that program is leading to gainful employment</a:t>
            </a:r>
          </a:p>
          <a:p>
            <a:pPr lvl="1"/>
            <a:r>
              <a:rPr lang="en-US" sz="1800" dirty="0">
                <a:solidFill>
                  <a:schemeClr val="accent1">
                    <a:lumMod val="50000"/>
                  </a:schemeClr>
                </a:solidFill>
              </a:rPr>
              <a:t>High default rate among students in programs that satisfy D/E thresholds but fail </a:t>
            </a:r>
            <a:r>
              <a:rPr lang="en-US" sz="1800" dirty="0" smtClean="0">
                <a:solidFill>
                  <a:schemeClr val="accent1">
                    <a:lumMod val="50000"/>
                  </a:schemeClr>
                </a:solidFill>
              </a:rPr>
              <a:t>EP</a:t>
            </a:r>
          </a:p>
          <a:p>
            <a:pPr marL="457200" lvl="1" indent="0">
              <a:buNone/>
            </a:pPr>
            <a:endParaRPr lang="en-US" sz="1800" dirty="0">
              <a:solidFill>
                <a:schemeClr val="accent1">
                  <a:lumMod val="50000"/>
                </a:schemeClr>
              </a:solidFill>
            </a:endParaRPr>
          </a:p>
          <a:p>
            <a:r>
              <a:rPr lang="en-US" sz="2000" dirty="0" err="1">
                <a:solidFill>
                  <a:schemeClr val="accent1">
                    <a:lumMod val="50000"/>
                  </a:schemeClr>
                </a:solidFill>
              </a:rPr>
              <a:t>AACS</a:t>
            </a:r>
            <a:r>
              <a:rPr lang="en-US" sz="2000" dirty="0">
                <a:solidFill>
                  <a:schemeClr val="accent1">
                    <a:lumMod val="50000"/>
                  </a:schemeClr>
                </a:solidFill>
              </a:rPr>
              <a:t>:</a:t>
            </a:r>
          </a:p>
          <a:p>
            <a:pPr lvl="1"/>
            <a:r>
              <a:rPr lang="en-US" sz="1800" dirty="0">
                <a:solidFill>
                  <a:schemeClr val="accent1">
                    <a:lumMod val="50000"/>
                  </a:schemeClr>
                </a:solidFill>
              </a:rPr>
              <a:t>41% of cosmetology programs will fail measure, lose Title IV eligibility and likely shut down (not accounting for programs that do not have EP data) </a:t>
            </a:r>
          </a:p>
          <a:p>
            <a:pPr lvl="1"/>
            <a:r>
              <a:rPr lang="en-US" sz="1800" dirty="0">
                <a:solidFill>
                  <a:schemeClr val="accent1">
                    <a:lumMod val="50000"/>
                  </a:schemeClr>
                </a:solidFill>
              </a:rPr>
              <a:t>Basing comparison of program graduate v. high school graduate for age purposes is flawed mechanism </a:t>
            </a:r>
          </a:p>
          <a:p>
            <a:pPr lvl="1"/>
            <a:r>
              <a:rPr lang="en-US" sz="1800" dirty="0">
                <a:solidFill>
                  <a:schemeClr val="accent1">
                    <a:lumMod val="50000"/>
                  </a:schemeClr>
                </a:solidFill>
              </a:rPr>
              <a:t>Cosmetology graduate measured three years after completion fails to capture average earnings in profession and earning trajectories</a:t>
            </a:r>
          </a:p>
          <a:p>
            <a:endParaRPr lang="en-US" dirty="0"/>
          </a:p>
        </p:txBody>
      </p:sp>
    </p:spTree>
    <p:extLst>
      <p:ext uri="{BB962C8B-B14F-4D97-AF65-F5344CB8AC3E}">
        <p14:creationId xmlns:p14="http://schemas.microsoft.com/office/powerpoint/2010/main" val="349689920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Overview of </a:t>
            </a:r>
            <a:r>
              <a:rPr lang="en-US" b="1" dirty="0" err="1">
                <a:solidFill>
                  <a:srgbClr val="002060"/>
                </a:solidFill>
              </a:rPr>
              <a:t>NPRM</a:t>
            </a:r>
            <a:endParaRPr lang="en-US" b="1" dirty="0">
              <a:solidFill>
                <a:srgbClr val="002060"/>
              </a:solidFill>
            </a:endParaRPr>
          </a:p>
        </p:txBody>
      </p:sp>
      <p:sp>
        <p:nvSpPr>
          <p:cNvPr id="3" name="Content Placeholder 2"/>
          <p:cNvSpPr>
            <a:spLocks noGrp="1"/>
          </p:cNvSpPr>
          <p:nvPr>
            <p:ph idx="1"/>
          </p:nvPr>
        </p:nvSpPr>
        <p:spPr>
          <a:xfrm>
            <a:off x="838200" y="1474800"/>
            <a:ext cx="10515600" cy="4351338"/>
          </a:xfrm>
        </p:spPr>
        <p:txBody>
          <a:bodyPr>
            <a:normAutofit lnSpcReduction="10000"/>
          </a:bodyPr>
          <a:lstStyle/>
          <a:p>
            <a:r>
              <a:rPr lang="en-US" sz="2000" dirty="0" err="1">
                <a:solidFill>
                  <a:srgbClr val="002060"/>
                </a:solidFill>
              </a:rPr>
              <a:t>NPRM</a:t>
            </a:r>
            <a:r>
              <a:rPr lang="en-US" sz="2000" dirty="0">
                <a:solidFill>
                  <a:srgbClr val="002060"/>
                </a:solidFill>
              </a:rPr>
              <a:t> references “cosmetology program” over 50 times</a:t>
            </a:r>
            <a:br>
              <a:rPr lang="en-US" sz="2000" dirty="0">
                <a:solidFill>
                  <a:srgbClr val="002060"/>
                </a:solidFill>
              </a:rPr>
            </a:br>
            <a:endParaRPr lang="en-US" sz="2000" dirty="0">
              <a:solidFill>
                <a:srgbClr val="002060"/>
              </a:solidFill>
            </a:endParaRPr>
          </a:p>
          <a:p>
            <a:r>
              <a:rPr lang="en-US" sz="2000" dirty="0">
                <a:solidFill>
                  <a:srgbClr val="002060"/>
                </a:solidFill>
              </a:rPr>
              <a:t>GE Metrics: </a:t>
            </a:r>
          </a:p>
          <a:p>
            <a:pPr lvl="1"/>
            <a:r>
              <a:rPr lang="en-US" sz="1800" dirty="0">
                <a:solidFill>
                  <a:srgbClr val="002060"/>
                </a:solidFill>
              </a:rPr>
              <a:t>Debt-to-Earnings Rate (“D/E rate”)</a:t>
            </a:r>
          </a:p>
          <a:p>
            <a:pPr lvl="2">
              <a:buFont typeface="Courier New" panose="02070309020205020404" pitchFamily="49" charset="0"/>
              <a:buChar char="o"/>
            </a:pPr>
            <a:r>
              <a:rPr lang="en-US" sz="1600" dirty="0">
                <a:solidFill>
                  <a:srgbClr val="002060"/>
                </a:solidFill>
              </a:rPr>
              <a:t>Failure to account for underreporting in earnings</a:t>
            </a:r>
          </a:p>
          <a:p>
            <a:pPr lvl="2">
              <a:buFont typeface="Courier New" panose="02070309020205020404" pitchFamily="49" charset="0"/>
              <a:buChar char="o"/>
            </a:pPr>
            <a:r>
              <a:rPr lang="en-US" sz="1600" dirty="0">
                <a:solidFill>
                  <a:srgbClr val="002060"/>
                </a:solidFill>
              </a:rPr>
              <a:t>Removal of Alternate Earnings Appeals</a:t>
            </a:r>
          </a:p>
          <a:p>
            <a:pPr lvl="1"/>
            <a:r>
              <a:rPr lang="en-US" sz="1800" dirty="0">
                <a:solidFill>
                  <a:srgbClr val="002060"/>
                </a:solidFill>
              </a:rPr>
              <a:t>Earnings Premium Measure (“EP”) </a:t>
            </a:r>
            <a:r>
              <a:rPr lang="en-US" sz="1400" dirty="0">
                <a:solidFill>
                  <a:srgbClr val="002060"/>
                </a:solidFill>
              </a:rPr>
              <a:t/>
            </a:r>
            <a:br>
              <a:rPr lang="en-US" sz="1400" dirty="0">
                <a:solidFill>
                  <a:srgbClr val="002060"/>
                </a:solidFill>
              </a:rPr>
            </a:br>
            <a:endParaRPr lang="en-US" sz="1400" dirty="0">
              <a:solidFill>
                <a:srgbClr val="002060"/>
              </a:solidFill>
            </a:endParaRPr>
          </a:p>
          <a:p>
            <a:r>
              <a:rPr lang="en-US" sz="2000" dirty="0" smtClean="0">
                <a:solidFill>
                  <a:srgbClr val="002060"/>
                </a:solidFill>
              </a:rPr>
              <a:t>Immediate – Extension Request – from 30 to 60 days</a:t>
            </a:r>
          </a:p>
          <a:p>
            <a:r>
              <a:rPr lang="en-US" sz="2000" dirty="0">
                <a:solidFill>
                  <a:srgbClr val="002060"/>
                </a:solidFill>
              </a:rPr>
              <a:t>Public Comment Period – </a:t>
            </a:r>
            <a:r>
              <a:rPr lang="en-US" sz="2000" b="1" dirty="0">
                <a:solidFill>
                  <a:srgbClr val="002060"/>
                </a:solidFill>
              </a:rPr>
              <a:t>Deadline is June 20, </a:t>
            </a:r>
            <a:r>
              <a:rPr lang="en-US" sz="2000" b="1" dirty="0" smtClean="0">
                <a:solidFill>
                  <a:srgbClr val="002060"/>
                </a:solidFill>
              </a:rPr>
              <a:t>2023</a:t>
            </a:r>
          </a:p>
          <a:p>
            <a:pPr marL="0" indent="0">
              <a:buNone/>
            </a:pPr>
            <a:r>
              <a:rPr lang="en-US" sz="2000" b="1" dirty="0">
                <a:solidFill>
                  <a:srgbClr val="002060"/>
                </a:solidFill>
              </a:rPr>
              <a:t>	</a:t>
            </a:r>
            <a:r>
              <a:rPr lang="en-US" sz="2000" b="1" dirty="0" smtClean="0">
                <a:solidFill>
                  <a:srgbClr val="002060"/>
                </a:solidFill>
              </a:rPr>
              <a:t>- </a:t>
            </a:r>
            <a:r>
              <a:rPr lang="en-US" sz="2000" dirty="0" smtClean="0">
                <a:solidFill>
                  <a:srgbClr val="002060"/>
                </a:solidFill>
              </a:rPr>
              <a:t>VIA REGULATIONS.GOV</a:t>
            </a:r>
          </a:p>
          <a:p>
            <a:pPr marL="0" indent="0">
              <a:buNone/>
            </a:pPr>
            <a:r>
              <a:rPr lang="en-US" sz="2000" b="1" dirty="0">
                <a:solidFill>
                  <a:srgbClr val="002060"/>
                </a:solidFill>
              </a:rPr>
              <a:t>	</a:t>
            </a:r>
            <a:r>
              <a:rPr lang="en-US" sz="2000" b="1" dirty="0" smtClean="0">
                <a:solidFill>
                  <a:srgbClr val="002060"/>
                </a:solidFill>
              </a:rPr>
              <a:t>- </a:t>
            </a:r>
            <a:r>
              <a:rPr lang="en-US" sz="2000" dirty="0" smtClean="0">
                <a:solidFill>
                  <a:srgbClr val="002060"/>
                </a:solidFill>
              </a:rPr>
              <a:t>Re: Docket ID ED-2023-</a:t>
            </a:r>
            <a:r>
              <a:rPr lang="en-US" sz="2000" dirty="0" err="1" smtClean="0">
                <a:solidFill>
                  <a:srgbClr val="002060"/>
                </a:solidFill>
              </a:rPr>
              <a:t>OPE</a:t>
            </a:r>
            <a:r>
              <a:rPr lang="en-US" sz="2000" dirty="0" smtClean="0">
                <a:solidFill>
                  <a:srgbClr val="002060"/>
                </a:solidFill>
              </a:rPr>
              <a:t>-0089</a:t>
            </a:r>
          </a:p>
          <a:p>
            <a:r>
              <a:rPr lang="en-US" sz="2000" dirty="0" smtClean="0">
                <a:solidFill>
                  <a:srgbClr val="002060"/>
                </a:solidFill>
              </a:rPr>
              <a:t>School-Level GE Data Analysis </a:t>
            </a:r>
            <a:endParaRPr lang="en-US" sz="2000" dirty="0">
              <a:solidFill>
                <a:srgbClr val="002060"/>
              </a:solidFill>
            </a:endParaRPr>
          </a:p>
          <a:p>
            <a:pPr marL="0" indent="0">
              <a:buNone/>
            </a:pPr>
            <a:endParaRPr lang="en-US" dirty="0"/>
          </a:p>
        </p:txBody>
      </p:sp>
    </p:spTree>
    <p:extLst>
      <p:ext uri="{BB962C8B-B14F-4D97-AF65-F5344CB8AC3E}">
        <p14:creationId xmlns:p14="http://schemas.microsoft.com/office/powerpoint/2010/main" val="426737579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Severability</a:t>
            </a:r>
            <a:r>
              <a:rPr lang="en-US" dirty="0">
                <a:solidFill>
                  <a:schemeClr val="accent1">
                    <a:lumMod val="50000"/>
                  </a:schemeClr>
                </a:solidFill>
              </a:rPr>
              <a:t> </a:t>
            </a:r>
          </a:p>
        </p:txBody>
      </p:sp>
      <p:sp>
        <p:nvSpPr>
          <p:cNvPr id="3" name="Content Placeholder 2"/>
          <p:cNvSpPr>
            <a:spLocks noGrp="1"/>
          </p:cNvSpPr>
          <p:nvPr>
            <p:ph idx="1"/>
          </p:nvPr>
        </p:nvSpPr>
        <p:spPr/>
        <p:txBody>
          <a:bodyPr/>
          <a:lstStyle/>
          <a:p>
            <a:r>
              <a:rPr lang="en-US" dirty="0">
                <a:solidFill>
                  <a:schemeClr val="accent1">
                    <a:lumMod val="50000"/>
                  </a:schemeClr>
                </a:solidFill>
              </a:rPr>
              <a:t>§ 668.409 establishes severability protections ensuring that if any financial value transparency provision under subpart Q is held invalid, remaining provisions continue to apply</a:t>
            </a:r>
          </a:p>
          <a:p>
            <a:endParaRPr lang="en-US" dirty="0"/>
          </a:p>
        </p:txBody>
      </p:sp>
    </p:spTree>
    <p:extLst>
      <p:ext uri="{BB962C8B-B14F-4D97-AF65-F5344CB8AC3E}">
        <p14:creationId xmlns:p14="http://schemas.microsoft.com/office/powerpoint/2010/main" val="157186139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Failure to Satisfy D/E Rate and EP </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sz="2400" dirty="0">
                <a:solidFill>
                  <a:schemeClr val="accent1">
                    <a:lumMod val="50000"/>
                  </a:schemeClr>
                </a:solidFill>
              </a:rPr>
              <a:t>Programs must pass D/E Rate and EP to pass given award year</a:t>
            </a:r>
          </a:p>
          <a:p>
            <a:r>
              <a:rPr lang="en-US" sz="2400" dirty="0">
                <a:solidFill>
                  <a:schemeClr val="accent1">
                    <a:lumMod val="50000"/>
                  </a:schemeClr>
                </a:solidFill>
              </a:rPr>
              <a:t>Program fails two of three consecutive award years becomes ineligible </a:t>
            </a:r>
          </a:p>
          <a:p>
            <a:r>
              <a:rPr lang="en-US" sz="2400" dirty="0">
                <a:solidFill>
                  <a:schemeClr val="accent1">
                    <a:lumMod val="50000"/>
                  </a:schemeClr>
                </a:solidFill>
              </a:rPr>
              <a:t>If program becomes ineligible under framework, its participation in Title IV ends upon earliest of:</a:t>
            </a:r>
          </a:p>
          <a:p>
            <a:pPr lvl="1"/>
            <a:r>
              <a:rPr lang="en-US" sz="2000" dirty="0">
                <a:solidFill>
                  <a:schemeClr val="accent1">
                    <a:lumMod val="50000"/>
                  </a:schemeClr>
                </a:solidFill>
              </a:rPr>
              <a:t>Issuance of new Eligibility and Certification Approval Report failing to include program</a:t>
            </a:r>
          </a:p>
          <a:p>
            <a:pPr lvl="1"/>
            <a:r>
              <a:rPr lang="en-US" sz="2000" dirty="0">
                <a:solidFill>
                  <a:schemeClr val="accent1">
                    <a:lumMod val="50000"/>
                  </a:schemeClr>
                </a:solidFill>
              </a:rPr>
              <a:t>Completion of termination action of program eligibility </a:t>
            </a:r>
          </a:p>
          <a:p>
            <a:pPr lvl="1"/>
            <a:r>
              <a:rPr lang="en-US" sz="2000" dirty="0">
                <a:solidFill>
                  <a:schemeClr val="accent1">
                    <a:lumMod val="50000"/>
                  </a:schemeClr>
                </a:solidFill>
              </a:rPr>
              <a:t>Revocation of program eligibility </a:t>
            </a:r>
          </a:p>
          <a:p>
            <a:endParaRPr lang="en-US" dirty="0"/>
          </a:p>
        </p:txBody>
      </p:sp>
    </p:spTree>
    <p:extLst>
      <p:ext uri="{BB962C8B-B14F-4D97-AF65-F5344CB8AC3E}">
        <p14:creationId xmlns:p14="http://schemas.microsoft.com/office/powerpoint/2010/main" val="377743573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Student Warning and Notice</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err="1">
                <a:solidFill>
                  <a:schemeClr val="accent1">
                    <a:lumMod val="50000"/>
                  </a:schemeClr>
                </a:solidFill>
              </a:rPr>
              <a:t>NPRM</a:t>
            </a:r>
            <a:r>
              <a:rPr lang="en-US" dirty="0">
                <a:solidFill>
                  <a:schemeClr val="accent1">
                    <a:lumMod val="50000"/>
                  </a:schemeClr>
                </a:solidFill>
              </a:rPr>
              <a:t> adds  § 668.605 to require warnings to current and prospective students if GE program is at risk of losing Title IV eligibility</a:t>
            </a:r>
          </a:p>
          <a:p>
            <a:pPr lvl="1"/>
            <a:r>
              <a:rPr lang="en-US" dirty="0">
                <a:solidFill>
                  <a:schemeClr val="accent1">
                    <a:lumMod val="50000"/>
                  </a:schemeClr>
                </a:solidFill>
              </a:rPr>
              <a:t>Must specify content and delivery parameters of notifications</a:t>
            </a:r>
          </a:p>
          <a:p>
            <a:pPr lvl="1"/>
            <a:r>
              <a:rPr lang="en-US" dirty="0">
                <a:solidFill>
                  <a:schemeClr val="accent1">
                    <a:lumMod val="50000"/>
                  </a:schemeClr>
                </a:solidFill>
              </a:rPr>
              <a:t>Require that students acknowledge having seen warning before institution may disburse Title IV funds</a:t>
            </a:r>
          </a:p>
          <a:p>
            <a:pPr lvl="1"/>
            <a:r>
              <a:rPr lang="en-US" dirty="0">
                <a:solidFill>
                  <a:schemeClr val="accent1">
                    <a:lumMod val="50000"/>
                  </a:schemeClr>
                </a:solidFill>
              </a:rPr>
              <a:t>Warning include description of options to continue education in another program at institution in event of closure </a:t>
            </a:r>
          </a:p>
          <a:p>
            <a:endParaRPr lang="en-US" dirty="0"/>
          </a:p>
        </p:txBody>
      </p:sp>
    </p:spTree>
    <p:extLst>
      <p:ext uri="{BB962C8B-B14F-4D97-AF65-F5344CB8AC3E}">
        <p14:creationId xmlns:p14="http://schemas.microsoft.com/office/powerpoint/2010/main" val="256865408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Department Notification Requirements </a:t>
            </a:r>
            <a:endParaRPr lang="en-US" dirty="0">
              <a:solidFill>
                <a:schemeClr val="accent1">
                  <a:lumMod val="50000"/>
                </a:schemeClr>
              </a:solidFill>
            </a:endParaRPr>
          </a:p>
        </p:txBody>
      </p:sp>
      <p:sp>
        <p:nvSpPr>
          <p:cNvPr id="3" name="Content Placeholder 2"/>
          <p:cNvSpPr>
            <a:spLocks noGrp="1"/>
          </p:cNvSpPr>
          <p:nvPr>
            <p:ph idx="1"/>
          </p:nvPr>
        </p:nvSpPr>
        <p:spPr>
          <a:xfrm>
            <a:off x="1101672" y="1562154"/>
            <a:ext cx="10515600" cy="4351338"/>
          </a:xfrm>
        </p:spPr>
        <p:txBody>
          <a:bodyPr/>
          <a:lstStyle/>
          <a:p>
            <a:r>
              <a:rPr lang="en-US" dirty="0">
                <a:solidFill>
                  <a:schemeClr val="accent1">
                    <a:lumMod val="50000"/>
                  </a:schemeClr>
                </a:solidFill>
              </a:rPr>
              <a:t>For each award year, Department issues determination informing institution of following:</a:t>
            </a:r>
          </a:p>
          <a:p>
            <a:pPr lvl="1"/>
            <a:r>
              <a:rPr lang="en-US" dirty="0">
                <a:solidFill>
                  <a:schemeClr val="accent1">
                    <a:lumMod val="50000"/>
                  </a:schemeClr>
                </a:solidFill>
              </a:rPr>
              <a:t>D/E rate for each program</a:t>
            </a:r>
          </a:p>
          <a:p>
            <a:pPr lvl="1"/>
            <a:r>
              <a:rPr lang="en-US" dirty="0">
                <a:solidFill>
                  <a:schemeClr val="accent1">
                    <a:lumMod val="50000"/>
                  </a:schemeClr>
                </a:solidFill>
              </a:rPr>
              <a:t>EP for each program</a:t>
            </a:r>
          </a:p>
          <a:p>
            <a:pPr lvl="1"/>
            <a:r>
              <a:rPr lang="en-US" dirty="0">
                <a:solidFill>
                  <a:schemeClr val="accent1">
                    <a:lumMod val="50000"/>
                  </a:schemeClr>
                </a:solidFill>
              </a:rPr>
              <a:t>Result (Pass/Fail)</a:t>
            </a:r>
          </a:p>
          <a:p>
            <a:pPr lvl="1"/>
            <a:r>
              <a:rPr lang="en-US" dirty="0">
                <a:solidFill>
                  <a:schemeClr val="accent1">
                    <a:lumMod val="50000"/>
                  </a:schemeClr>
                </a:solidFill>
              </a:rPr>
              <a:t>For non-GE Program, requirement of student acknowledgement </a:t>
            </a:r>
          </a:p>
          <a:p>
            <a:pPr lvl="1"/>
            <a:r>
              <a:rPr lang="en-US" dirty="0">
                <a:solidFill>
                  <a:schemeClr val="accent1">
                    <a:lumMod val="50000"/>
                  </a:schemeClr>
                </a:solidFill>
              </a:rPr>
              <a:t>For GE Program, requirement of student acknowledgment warning</a:t>
            </a:r>
          </a:p>
          <a:p>
            <a:pPr lvl="1"/>
            <a:r>
              <a:rPr lang="en-US" dirty="0">
                <a:solidFill>
                  <a:schemeClr val="accent1">
                    <a:lumMod val="50000"/>
                  </a:schemeClr>
                </a:solidFill>
              </a:rPr>
              <a:t>For GE Program, ineligibility of Title IV timeline</a:t>
            </a:r>
          </a:p>
          <a:p>
            <a:endParaRPr lang="en-US" dirty="0"/>
          </a:p>
        </p:txBody>
      </p:sp>
    </p:spTree>
    <p:extLst>
      <p:ext uri="{BB962C8B-B14F-4D97-AF65-F5344CB8AC3E}">
        <p14:creationId xmlns:p14="http://schemas.microsoft.com/office/powerpoint/2010/main" val="68137234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Institution Reporting Requirements</a:t>
            </a:r>
            <a:endParaRPr lang="en-US" dirty="0">
              <a:solidFill>
                <a:schemeClr val="accent1">
                  <a:lumMod val="50000"/>
                </a:schemeClr>
              </a:solidFill>
            </a:endParaRPr>
          </a:p>
        </p:txBody>
      </p:sp>
      <p:sp>
        <p:nvSpPr>
          <p:cNvPr id="3" name="Content Placeholder 2"/>
          <p:cNvSpPr>
            <a:spLocks noGrp="1"/>
          </p:cNvSpPr>
          <p:nvPr>
            <p:ph idx="1"/>
          </p:nvPr>
        </p:nvSpPr>
        <p:spPr>
          <a:xfrm>
            <a:off x="1411637" y="1577652"/>
            <a:ext cx="10515600" cy="4351338"/>
          </a:xfrm>
        </p:spPr>
        <p:txBody>
          <a:bodyPr/>
          <a:lstStyle/>
          <a:p>
            <a:r>
              <a:rPr lang="en-US" dirty="0">
                <a:solidFill>
                  <a:schemeClr val="accent1">
                    <a:lumMod val="50000"/>
                  </a:schemeClr>
                </a:solidFill>
              </a:rPr>
              <a:t>Institutions required to report information no later than July 31 of year following date regulations take effect </a:t>
            </a:r>
          </a:p>
          <a:p>
            <a:r>
              <a:rPr lang="en-US" dirty="0">
                <a:solidFill>
                  <a:schemeClr val="accent1">
                    <a:lumMod val="50000"/>
                  </a:schemeClr>
                </a:solidFill>
              </a:rPr>
              <a:t>After initial reporting, for each subsequent award year institution required to report by October 1 following end of award year</a:t>
            </a:r>
          </a:p>
          <a:p>
            <a:endParaRPr lang="en-US" dirty="0"/>
          </a:p>
        </p:txBody>
      </p:sp>
    </p:spTree>
    <p:extLst>
      <p:ext uri="{BB962C8B-B14F-4D97-AF65-F5344CB8AC3E}">
        <p14:creationId xmlns:p14="http://schemas.microsoft.com/office/powerpoint/2010/main" val="422343775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GE &amp; </a:t>
            </a:r>
            <a:r>
              <a:rPr lang="en-US" b="1" dirty="0" err="1">
                <a:solidFill>
                  <a:schemeClr val="accent1">
                    <a:lumMod val="50000"/>
                  </a:schemeClr>
                </a:solidFill>
              </a:rPr>
              <a:t>FVT</a:t>
            </a:r>
            <a:r>
              <a:rPr lang="en-US" b="1" dirty="0">
                <a:solidFill>
                  <a:schemeClr val="accent1">
                    <a:lumMod val="50000"/>
                  </a:schemeClr>
                </a:solidFill>
              </a:rPr>
              <a:t> Timing and Effective Enforcement</a:t>
            </a:r>
            <a:r>
              <a:rPr lang="en-US" dirty="0">
                <a:solidFill>
                  <a:schemeClr val="accent1">
                    <a:lumMod val="50000"/>
                  </a:schemeClr>
                </a:solidFill>
              </a:rPr>
              <a:t> </a:t>
            </a:r>
          </a:p>
        </p:txBody>
      </p:sp>
      <p:sp>
        <p:nvSpPr>
          <p:cNvPr id="3" name="Content Placeholder 2"/>
          <p:cNvSpPr>
            <a:spLocks noGrp="1"/>
          </p:cNvSpPr>
          <p:nvPr>
            <p:ph idx="1"/>
          </p:nvPr>
        </p:nvSpPr>
        <p:spPr/>
        <p:txBody>
          <a:bodyPr/>
          <a:lstStyle/>
          <a:p>
            <a:r>
              <a:rPr lang="en-US" dirty="0">
                <a:solidFill>
                  <a:schemeClr val="accent1">
                    <a:lumMod val="50000"/>
                  </a:schemeClr>
                </a:solidFill>
              </a:rPr>
              <a:t>Publication by November 1, 2023 results in effective date of July 1, 2024</a:t>
            </a:r>
          </a:p>
          <a:p>
            <a:r>
              <a:rPr lang="en-US" dirty="0">
                <a:solidFill>
                  <a:schemeClr val="accent1">
                    <a:lumMod val="50000"/>
                  </a:schemeClr>
                </a:solidFill>
              </a:rPr>
              <a:t>Department Statement: “We believe institutions will have had sufficient time to take any internal actions necessary to comply with final regulations.” </a:t>
            </a:r>
          </a:p>
          <a:p>
            <a:endParaRPr lang="en-US" dirty="0"/>
          </a:p>
        </p:txBody>
      </p:sp>
      <p:pic>
        <p:nvPicPr>
          <p:cNvPr id="4" name="Picture 3"/>
          <p:cNvPicPr>
            <a:picLocks noChangeAspect="1"/>
          </p:cNvPicPr>
          <p:nvPr/>
        </p:nvPicPr>
        <p:blipFill>
          <a:blip r:embed="rId2"/>
          <a:stretch>
            <a:fillRect/>
          </a:stretch>
        </p:blipFill>
        <p:spPr>
          <a:xfrm>
            <a:off x="3235636" y="4375367"/>
            <a:ext cx="5346655" cy="1377815"/>
          </a:xfrm>
          <a:prstGeom prst="rect">
            <a:avLst/>
          </a:prstGeom>
        </p:spPr>
      </p:pic>
    </p:spTree>
    <p:extLst>
      <p:ext uri="{BB962C8B-B14F-4D97-AF65-F5344CB8AC3E}">
        <p14:creationId xmlns:p14="http://schemas.microsoft.com/office/powerpoint/2010/main" val="214207816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Financial Responsibility – Mandatory Triggers</a:t>
            </a:r>
            <a:endParaRPr lang="en-US" dirty="0">
              <a:solidFill>
                <a:schemeClr val="accent1">
                  <a:lumMod val="50000"/>
                </a:schemeClr>
              </a:solidFill>
            </a:endParaRPr>
          </a:p>
        </p:txBody>
      </p:sp>
      <p:sp>
        <p:nvSpPr>
          <p:cNvPr id="3" name="Content Placeholder 2"/>
          <p:cNvSpPr>
            <a:spLocks noGrp="1"/>
          </p:cNvSpPr>
          <p:nvPr>
            <p:ph idx="1"/>
          </p:nvPr>
        </p:nvSpPr>
        <p:spPr>
          <a:xfrm>
            <a:off x="1241156" y="1515659"/>
            <a:ext cx="10515600" cy="4351338"/>
          </a:xfrm>
        </p:spPr>
        <p:txBody>
          <a:bodyPr>
            <a:normAutofit fontScale="77500" lnSpcReduction="20000"/>
          </a:bodyPr>
          <a:lstStyle/>
          <a:p>
            <a:pPr marL="0" indent="0">
              <a:buNone/>
            </a:pPr>
            <a:r>
              <a:rPr lang="en-US" sz="3600" u="sng" dirty="0">
                <a:solidFill>
                  <a:schemeClr val="accent1">
                    <a:lumMod val="50000"/>
                  </a:schemeClr>
                </a:solidFill>
              </a:rPr>
              <a:t>Proposed Mandatory Triggers</a:t>
            </a:r>
          </a:p>
          <a:p>
            <a:r>
              <a:rPr lang="en-US" dirty="0">
                <a:solidFill>
                  <a:schemeClr val="accent1">
                    <a:lumMod val="50000"/>
                  </a:schemeClr>
                </a:solidFill>
              </a:rPr>
              <a:t>Required to pay debt or other liability that, when added to financial responsibility score calculation, results in a failure</a:t>
            </a:r>
          </a:p>
          <a:p>
            <a:r>
              <a:rPr lang="en-US" dirty="0"/>
              <a:t>Subject to lawsuits by Federal or State actors or qui tam lawsuits where potential liability, when added to financial responsibility score, results in a failure (Note ED directed question re appropriateness of this trigger)</a:t>
            </a:r>
          </a:p>
          <a:p>
            <a:r>
              <a:rPr lang="en-US" dirty="0">
                <a:solidFill>
                  <a:schemeClr val="accent1">
                    <a:lumMod val="50000"/>
                  </a:schemeClr>
                </a:solidFill>
              </a:rPr>
              <a:t>At risk of losing access to Federal aid due to having high cohort default rates, failing 90/10 revenue requirement, or having significant share of aid in failing GE programs</a:t>
            </a:r>
          </a:p>
          <a:p>
            <a:r>
              <a:rPr lang="en-US" dirty="0">
                <a:solidFill>
                  <a:schemeClr val="accent1">
                    <a:lumMod val="50000"/>
                  </a:schemeClr>
                </a:solidFill>
              </a:rPr>
              <a:t>Inflating financial responsibility scores by making contribution to school that results in passing score followed by distribution after FY ends</a:t>
            </a:r>
          </a:p>
          <a:p>
            <a:r>
              <a:rPr lang="en-US" dirty="0">
                <a:solidFill>
                  <a:schemeClr val="accent1">
                    <a:lumMod val="50000"/>
                  </a:schemeClr>
                </a:solidFill>
              </a:rPr>
              <a:t>Debt covenants that could cause adverse conditions if Department places limitations on their access to Federal financial aid</a:t>
            </a:r>
          </a:p>
          <a:p>
            <a:r>
              <a:rPr lang="en-US" dirty="0">
                <a:solidFill>
                  <a:schemeClr val="accent1">
                    <a:lumMod val="50000"/>
                  </a:schemeClr>
                </a:solidFill>
              </a:rPr>
              <a:t>Declaring financial exigency or entering receivership</a:t>
            </a:r>
          </a:p>
          <a:p>
            <a:endParaRPr lang="en-US" dirty="0"/>
          </a:p>
        </p:txBody>
      </p:sp>
    </p:spTree>
    <p:extLst>
      <p:ext uri="{BB962C8B-B14F-4D97-AF65-F5344CB8AC3E}">
        <p14:creationId xmlns:p14="http://schemas.microsoft.com/office/powerpoint/2010/main" val="3554397274"/>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Financial Responsibility – Discretionary Triggers</a:t>
            </a:r>
            <a:endParaRPr lang="en-US" sz="4000" dirty="0">
              <a:solidFill>
                <a:schemeClr val="accent1">
                  <a:lumMod val="50000"/>
                </a:schemeClr>
              </a:solidFill>
            </a:endParaRPr>
          </a:p>
        </p:txBody>
      </p:sp>
      <p:sp>
        <p:nvSpPr>
          <p:cNvPr id="3" name="Content Placeholder 2"/>
          <p:cNvSpPr>
            <a:spLocks noGrp="1"/>
          </p:cNvSpPr>
          <p:nvPr>
            <p:ph idx="1"/>
          </p:nvPr>
        </p:nvSpPr>
        <p:spPr>
          <a:xfrm>
            <a:off x="1055177" y="1690688"/>
            <a:ext cx="10515600" cy="4351338"/>
          </a:xfrm>
        </p:spPr>
        <p:txBody>
          <a:bodyPr/>
          <a:lstStyle/>
          <a:p>
            <a:pPr marL="0" indent="0">
              <a:buNone/>
            </a:pPr>
            <a:r>
              <a:rPr lang="en-US" u="sng" dirty="0">
                <a:solidFill>
                  <a:schemeClr val="accent1">
                    <a:lumMod val="50000"/>
                  </a:schemeClr>
                </a:solidFill>
              </a:rPr>
              <a:t>Proposed Discretionary Triggers</a:t>
            </a:r>
          </a:p>
          <a:p>
            <a:pPr lvl="1"/>
            <a:r>
              <a:rPr lang="en-US" dirty="0">
                <a:solidFill>
                  <a:schemeClr val="accent1">
                    <a:lumMod val="50000"/>
                  </a:schemeClr>
                </a:solidFill>
              </a:rPr>
              <a:t>S</a:t>
            </a:r>
            <a:r>
              <a:rPr lang="en-US" sz="2800" dirty="0">
                <a:solidFill>
                  <a:schemeClr val="accent1">
                    <a:lumMod val="50000"/>
                  </a:schemeClr>
                </a:solidFill>
              </a:rPr>
              <a:t>ubject to adverse accreditor actions, such as show cause or probation</a:t>
            </a:r>
          </a:p>
          <a:p>
            <a:pPr lvl="1"/>
            <a:r>
              <a:rPr lang="en-US" sz="2800" dirty="0">
                <a:solidFill>
                  <a:schemeClr val="accent1">
                    <a:lumMod val="50000"/>
                  </a:schemeClr>
                </a:solidFill>
              </a:rPr>
              <a:t>Experiencing significant fluctuations in Federal aid volume</a:t>
            </a:r>
          </a:p>
          <a:p>
            <a:pPr lvl="1"/>
            <a:r>
              <a:rPr lang="en-US" sz="2800" dirty="0">
                <a:solidFill>
                  <a:schemeClr val="accent1">
                    <a:lumMod val="50000"/>
                  </a:schemeClr>
                </a:solidFill>
              </a:rPr>
              <a:t>Closing programs or locations that enroll significant shares of students</a:t>
            </a:r>
          </a:p>
          <a:p>
            <a:pPr lvl="1"/>
            <a:r>
              <a:rPr lang="en-US" sz="2800" dirty="0">
                <a:solidFill>
                  <a:schemeClr val="accent1">
                    <a:lumMod val="50000"/>
                  </a:schemeClr>
                </a:solidFill>
              </a:rPr>
              <a:t>Subject to </a:t>
            </a:r>
            <a:r>
              <a:rPr lang="en-US" sz="2800" dirty="0"/>
              <a:t>adverse actions </a:t>
            </a:r>
            <a:r>
              <a:rPr lang="en-US" sz="2800" dirty="0">
                <a:solidFill>
                  <a:schemeClr val="accent1">
                    <a:lumMod val="50000"/>
                  </a:schemeClr>
                </a:solidFill>
              </a:rPr>
              <a:t>by State and other Federal agencies</a:t>
            </a:r>
          </a:p>
          <a:p>
            <a:pPr marL="0" indent="0">
              <a:buNone/>
            </a:pPr>
            <a:endParaRPr lang="en-US" dirty="0"/>
          </a:p>
        </p:txBody>
      </p:sp>
    </p:spTree>
    <p:extLst>
      <p:ext uri="{BB962C8B-B14F-4D97-AF65-F5344CB8AC3E}">
        <p14:creationId xmlns:p14="http://schemas.microsoft.com/office/powerpoint/2010/main" val="174055014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Administrative Capability </a:t>
            </a:r>
            <a:endParaRPr lang="en-US" dirty="0">
              <a:solidFill>
                <a:schemeClr val="accent1">
                  <a:lumMod val="50000"/>
                </a:schemeClr>
              </a:solidFill>
            </a:endParaRPr>
          </a:p>
        </p:txBody>
      </p:sp>
      <p:sp>
        <p:nvSpPr>
          <p:cNvPr id="3" name="Content Placeholder 2"/>
          <p:cNvSpPr>
            <a:spLocks noGrp="1"/>
          </p:cNvSpPr>
          <p:nvPr>
            <p:ph idx="1"/>
          </p:nvPr>
        </p:nvSpPr>
        <p:spPr>
          <a:xfrm>
            <a:off x="1024181" y="1396220"/>
            <a:ext cx="10515600" cy="4351338"/>
          </a:xfrm>
        </p:spPr>
        <p:txBody>
          <a:bodyPr>
            <a:normAutofit lnSpcReduction="10000"/>
          </a:bodyPr>
          <a:lstStyle/>
          <a:p>
            <a:r>
              <a:rPr lang="en-US" sz="2000" dirty="0">
                <a:solidFill>
                  <a:schemeClr val="accent1">
                    <a:lumMod val="50000"/>
                  </a:schemeClr>
                </a:solidFill>
              </a:rPr>
              <a:t>Proposed Regulations – </a:t>
            </a:r>
          </a:p>
          <a:p>
            <a:pPr lvl="1"/>
            <a:r>
              <a:rPr lang="en-US" sz="1800" dirty="0">
                <a:solidFill>
                  <a:schemeClr val="accent1">
                    <a:lumMod val="50000"/>
                  </a:schemeClr>
                </a:solidFill>
              </a:rPr>
              <a:t>Require institutions to provide </a:t>
            </a:r>
            <a:r>
              <a:rPr lang="en-US" sz="1800" dirty="0"/>
              <a:t>adequate financial aid counseling </a:t>
            </a:r>
            <a:r>
              <a:rPr lang="en-US" sz="1800" dirty="0">
                <a:solidFill>
                  <a:schemeClr val="accent1">
                    <a:lumMod val="50000"/>
                  </a:schemeClr>
                </a:solidFill>
              </a:rPr>
              <a:t>and financial aid communications to students, including information on the cost of attendance and the sources and types of financial aid available to </a:t>
            </a:r>
            <a:r>
              <a:rPr lang="en-US" sz="1800" dirty="0" smtClean="0">
                <a:solidFill>
                  <a:schemeClr val="accent1">
                    <a:lumMod val="50000"/>
                  </a:schemeClr>
                </a:solidFill>
              </a:rPr>
              <a:t>them</a:t>
            </a:r>
          </a:p>
          <a:p>
            <a:pPr marL="457200" lvl="1" indent="0">
              <a:buNone/>
            </a:pPr>
            <a:endParaRPr lang="en-US" sz="1800" dirty="0">
              <a:solidFill>
                <a:schemeClr val="accent1">
                  <a:lumMod val="50000"/>
                </a:schemeClr>
              </a:solidFill>
            </a:endParaRPr>
          </a:p>
          <a:p>
            <a:pPr lvl="1"/>
            <a:r>
              <a:rPr lang="en-US" sz="1800" dirty="0">
                <a:solidFill>
                  <a:schemeClr val="accent1">
                    <a:lumMod val="50000"/>
                  </a:schemeClr>
                </a:solidFill>
              </a:rPr>
              <a:t>Limit institution from having</a:t>
            </a:r>
            <a:r>
              <a:rPr lang="en-US" sz="1800" dirty="0"/>
              <a:t> principal or affiliate whose misconduct or institutional closure contributed to significant liabilities to the Federal </a:t>
            </a:r>
            <a:r>
              <a:rPr lang="en-US" sz="1800" dirty="0" smtClean="0"/>
              <a:t>government</a:t>
            </a:r>
          </a:p>
          <a:p>
            <a:pPr lvl="1"/>
            <a:endParaRPr lang="en-US" sz="1800" dirty="0">
              <a:solidFill>
                <a:srgbClr val="339933"/>
              </a:solidFill>
            </a:endParaRPr>
          </a:p>
          <a:p>
            <a:pPr lvl="1"/>
            <a:r>
              <a:rPr lang="en-US" sz="1800" dirty="0">
                <a:solidFill>
                  <a:schemeClr val="accent1">
                    <a:lumMod val="50000"/>
                  </a:schemeClr>
                </a:solidFill>
              </a:rPr>
              <a:t>Strengthen requirements that institutions develop and follow adequate procedures to evaluate the </a:t>
            </a:r>
            <a:r>
              <a:rPr lang="en-US" sz="1800" dirty="0"/>
              <a:t>validity of a student’s high school </a:t>
            </a:r>
            <a:r>
              <a:rPr lang="en-US" sz="1800" dirty="0" smtClean="0"/>
              <a:t>diploma</a:t>
            </a:r>
          </a:p>
          <a:p>
            <a:pPr lvl="1"/>
            <a:endParaRPr lang="en-US" sz="1800" dirty="0">
              <a:solidFill>
                <a:srgbClr val="339933"/>
              </a:solidFill>
            </a:endParaRPr>
          </a:p>
          <a:p>
            <a:pPr lvl="1"/>
            <a:r>
              <a:rPr lang="en-US" sz="1800" dirty="0">
                <a:solidFill>
                  <a:schemeClr val="accent1">
                    <a:lumMod val="50000"/>
                  </a:schemeClr>
                </a:solidFill>
              </a:rPr>
              <a:t>Require institutions to provide </a:t>
            </a:r>
            <a:r>
              <a:rPr lang="en-US" sz="1800" dirty="0"/>
              <a:t>adequate career services </a:t>
            </a:r>
            <a:r>
              <a:rPr lang="en-US" sz="1800" dirty="0">
                <a:solidFill>
                  <a:schemeClr val="accent1">
                    <a:lumMod val="50000"/>
                  </a:schemeClr>
                </a:solidFill>
              </a:rPr>
              <a:t>and, where required for completion of a credential or licensure, accessible clinical or externship </a:t>
            </a:r>
            <a:r>
              <a:rPr lang="en-US" sz="1800" dirty="0" smtClean="0">
                <a:solidFill>
                  <a:schemeClr val="accent1">
                    <a:lumMod val="50000"/>
                  </a:schemeClr>
                </a:solidFill>
              </a:rPr>
              <a:t>opportunities</a:t>
            </a:r>
          </a:p>
          <a:p>
            <a:pPr marL="457200" lvl="1" indent="0">
              <a:buNone/>
            </a:pPr>
            <a:endParaRPr lang="en-US" sz="1800" dirty="0">
              <a:solidFill>
                <a:schemeClr val="accent1">
                  <a:lumMod val="50000"/>
                </a:schemeClr>
              </a:solidFill>
            </a:endParaRPr>
          </a:p>
          <a:p>
            <a:pPr lvl="1"/>
            <a:r>
              <a:rPr lang="en-US" sz="1800" dirty="0">
                <a:solidFill>
                  <a:schemeClr val="accent1">
                    <a:lumMod val="50000"/>
                  </a:schemeClr>
                </a:solidFill>
              </a:rPr>
              <a:t>Prohibit institutions from engaging in </a:t>
            </a:r>
            <a:r>
              <a:rPr lang="en-US" sz="1800" dirty="0"/>
              <a:t>misrepresentations or aggressive and deceptive recruitment</a:t>
            </a:r>
          </a:p>
          <a:p>
            <a:endParaRPr lang="en-US" dirty="0"/>
          </a:p>
        </p:txBody>
      </p:sp>
    </p:spTree>
    <p:extLst>
      <p:ext uri="{BB962C8B-B14F-4D97-AF65-F5344CB8AC3E}">
        <p14:creationId xmlns:p14="http://schemas.microsoft.com/office/powerpoint/2010/main" val="106198128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b="1" dirty="0" smtClean="0"/>
          </a:p>
          <a:p>
            <a:endParaRPr lang="en-US" b="1" dirty="0"/>
          </a:p>
          <a:p>
            <a:endParaRPr lang="en-US" b="1" dirty="0" smtClean="0"/>
          </a:p>
          <a:p>
            <a:endParaRPr lang="en-US" b="1" dirty="0"/>
          </a:p>
          <a:p>
            <a:pPr marL="0" indent="0" algn="ctr">
              <a:buNone/>
            </a:pPr>
            <a:r>
              <a:rPr lang="en-US" sz="4400" b="1" dirty="0" smtClean="0">
                <a:solidFill>
                  <a:schemeClr val="accent1">
                    <a:lumMod val="50000"/>
                  </a:schemeClr>
                </a:solidFill>
              </a:rPr>
              <a:t>DISCUSSIONS </a:t>
            </a:r>
            <a:r>
              <a:rPr lang="en-US" sz="4400" b="1" dirty="0">
                <a:solidFill>
                  <a:schemeClr val="accent1">
                    <a:lumMod val="50000"/>
                  </a:schemeClr>
                </a:solidFill>
              </a:rPr>
              <a:t>+ QUESTIONS</a:t>
            </a:r>
          </a:p>
          <a:p>
            <a:endParaRPr lang="en-US" dirty="0"/>
          </a:p>
        </p:txBody>
      </p:sp>
    </p:spTree>
    <p:extLst>
      <p:ext uri="{BB962C8B-B14F-4D97-AF65-F5344CB8AC3E}">
        <p14:creationId xmlns:p14="http://schemas.microsoft.com/office/powerpoint/2010/main" val="312069178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2060"/>
                </a:solidFill>
              </a:rPr>
              <a:t>Timeline of Action ITEMS</a:t>
            </a:r>
            <a:endParaRPr lang="en-US" sz="4000" dirty="0">
              <a:solidFill>
                <a:srgbClr val="002060"/>
              </a:solidFill>
            </a:endParaRPr>
          </a:p>
        </p:txBody>
      </p:sp>
      <p:sp>
        <p:nvSpPr>
          <p:cNvPr id="3" name="Content Placeholder 2"/>
          <p:cNvSpPr>
            <a:spLocks noGrp="1"/>
          </p:cNvSpPr>
          <p:nvPr>
            <p:ph idx="1"/>
          </p:nvPr>
        </p:nvSpPr>
        <p:spPr>
          <a:xfrm>
            <a:off x="1360714" y="1583573"/>
            <a:ext cx="10831286" cy="4351338"/>
          </a:xfrm>
        </p:spPr>
        <p:txBody>
          <a:bodyPr>
            <a:normAutofit fontScale="92500" lnSpcReduction="20000"/>
          </a:bodyPr>
          <a:lstStyle/>
          <a:p>
            <a:pPr marL="0" indent="0">
              <a:buNone/>
            </a:pPr>
            <a:r>
              <a:rPr lang="en-US" sz="2400" dirty="0" smtClean="0">
                <a:solidFill>
                  <a:srgbClr val="002060"/>
                </a:solidFill>
              </a:rPr>
              <a:t>May 17, 2023: Release of Unofficial text of </a:t>
            </a:r>
            <a:r>
              <a:rPr lang="en-US" sz="2400" dirty="0" err="1" smtClean="0">
                <a:solidFill>
                  <a:srgbClr val="002060"/>
                </a:solidFill>
              </a:rPr>
              <a:t>NPRM</a:t>
            </a:r>
            <a:endParaRPr lang="en-US" sz="2400" dirty="0" smtClean="0">
              <a:solidFill>
                <a:srgbClr val="002060"/>
              </a:solidFill>
            </a:endParaRPr>
          </a:p>
          <a:p>
            <a:pPr marL="0" indent="0">
              <a:buNone/>
            </a:pPr>
            <a:r>
              <a:rPr lang="en-US" sz="2400" dirty="0" smtClean="0">
                <a:solidFill>
                  <a:srgbClr val="002060"/>
                </a:solidFill>
              </a:rPr>
              <a:t>May 19, 2023: Release of official text of </a:t>
            </a:r>
            <a:r>
              <a:rPr lang="en-US" sz="2400" dirty="0" err="1" smtClean="0">
                <a:solidFill>
                  <a:srgbClr val="002060"/>
                </a:solidFill>
              </a:rPr>
              <a:t>NPRM</a:t>
            </a:r>
            <a:endParaRPr lang="en-US" sz="2400" dirty="0" smtClean="0">
              <a:solidFill>
                <a:srgbClr val="002060"/>
              </a:solidFill>
            </a:endParaRPr>
          </a:p>
          <a:p>
            <a:pPr marL="0" indent="0">
              <a:buNone/>
            </a:pPr>
            <a:r>
              <a:rPr lang="en-US" sz="2400" dirty="0" smtClean="0">
                <a:solidFill>
                  <a:srgbClr val="002060"/>
                </a:solidFill>
              </a:rPr>
              <a:t>May 22, 2023: </a:t>
            </a:r>
            <a:r>
              <a:rPr lang="en-US" sz="2400" dirty="0" err="1" smtClean="0">
                <a:solidFill>
                  <a:srgbClr val="002060"/>
                </a:solidFill>
              </a:rPr>
              <a:t>AACS</a:t>
            </a:r>
            <a:r>
              <a:rPr lang="en-US" sz="2400" dirty="0" smtClean="0">
                <a:solidFill>
                  <a:srgbClr val="002060"/>
                </a:solidFill>
              </a:rPr>
              <a:t> publishes summary of </a:t>
            </a:r>
            <a:r>
              <a:rPr lang="en-US" sz="2400" dirty="0" err="1" smtClean="0">
                <a:solidFill>
                  <a:srgbClr val="002060"/>
                </a:solidFill>
              </a:rPr>
              <a:t>NPRM</a:t>
            </a:r>
            <a:endParaRPr lang="en-US" sz="2400" dirty="0" smtClean="0">
              <a:solidFill>
                <a:srgbClr val="002060"/>
              </a:solidFill>
            </a:endParaRPr>
          </a:p>
          <a:p>
            <a:pPr marL="0" indent="0">
              <a:buNone/>
            </a:pPr>
            <a:r>
              <a:rPr lang="en-US" sz="2400" dirty="0" smtClean="0">
                <a:solidFill>
                  <a:srgbClr val="002060"/>
                </a:solidFill>
              </a:rPr>
              <a:t>May 22, 2023: </a:t>
            </a:r>
            <a:r>
              <a:rPr lang="en-US" sz="2400" dirty="0" err="1" smtClean="0">
                <a:solidFill>
                  <a:srgbClr val="002060"/>
                </a:solidFill>
              </a:rPr>
              <a:t>AACS</a:t>
            </a:r>
            <a:r>
              <a:rPr lang="en-US" sz="2400" dirty="0" smtClean="0">
                <a:solidFill>
                  <a:srgbClr val="002060"/>
                </a:solidFill>
              </a:rPr>
              <a:t> CONGRESSIONAL OUTREACH BEGINS</a:t>
            </a:r>
          </a:p>
          <a:p>
            <a:pPr marL="0" indent="0">
              <a:buNone/>
            </a:pPr>
            <a:r>
              <a:rPr lang="en-US" sz="2400" dirty="0" smtClean="0">
                <a:solidFill>
                  <a:srgbClr val="002060"/>
                </a:solidFill>
              </a:rPr>
              <a:t>May 24, 2023: First </a:t>
            </a:r>
            <a:r>
              <a:rPr lang="en-US" sz="2400" dirty="0" err="1" smtClean="0">
                <a:solidFill>
                  <a:srgbClr val="002060"/>
                </a:solidFill>
              </a:rPr>
              <a:t>AACS</a:t>
            </a:r>
            <a:r>
              <a:rPr lang="en-US" sz="2400" dirty="0" smtClean="0">
                <a:solidFill>
                  <a:srgbClr val="002060"/>
                </a:solidFill>
              </a:rPr>
              <a:t> webinar</a:t>
            </a:r>
          </a:p>
          <a:p>
            <a:pPr marL="0" indent="0">
              <a:buNone/>
            </a:pPr>
            <a:r>
              <a:rPr lang="en-US" sz="2400" dirty="0" smtClean="0">
                <a:solidFill>
                  <a:srgbClr val="FF0000"/>
                </a:solidFill>
              </a:rPr>
              <a:t>May 30, 2023: </a:t>
            </a:r>
            <a:r>
              <a:rPr lang="en-US" sz="2400" dirty="0" err="1" smtClean="0">
                <a:solidFill>
                  <a:srgbClr val="FF0000"/>
                </a:solidFill>
              </a:rPr>
              <a:t>AACS</a:t>
            </a:r>
            <a:r>
              <a:rPr lang="en-US" sz="2400" dirty="0" smtClean="0">
                <a:solidFill>
                  <a:srgbClr val="FF0000"/>
                </a:solidFill>
              </a:rPr>
              <a:t> Public Comment Templates Circulated</a:t>
            </a:r>
          </a:p>
          <a:p>
            <a:pPr marL="0" indent="0">
              <a:buNone/>
            </a:pPr>
            <a:r>
              <a:rPr lang="en-US" sz="2400" dirty="0" smtClean="0">
                <a:solidFill>
                  <a:srgbClr val="FF0000"/>
                </a:solidFill>
              </a:rPr>
              <a:t>May 31, 2023: Second </a:t>
            </a:r>
            <a:r>
              <a:rPr lang="en-US" sz="2400" dirty="0" err="1" smtClean="0">
                <a:solidFill>
                  <a:srgbClr val="FF0000"/>
                </a:solidFill>
              </a:rPr>
              <a:t>AACS</a:t>
            </a:r>
            <a:r>
              <a:rPr lang="en-US" sz="2400" dirty="0" smtClean="0">
                <a:solidFill>
                  <a:srgbClr val="FF0000"/>
                </a:solidFill>
              </a:rPr>
              <a:t>  webinar</a:t>
            </a:r>
          </a:p>
          <a:p>
            <a:pPr marL="0" indent="0">
              <a:buNone/>
            </a:pPr>
            <a:r>
              <a:rPr lang="en-US" sz="2400" dirty="0" smtClean="0">
                <a:solidFill>
                  <a:srgbClr val="FF0000"/>
                </a:solidFill>
              </a:rPr>
              <a:t>June 7, 2023: Third </a:t>
            </a:r>
            <a:r>
              <a:rPr lang="en-US" sz="2400" dirty="0" err="1" smtClean="0">
                <a:solidFill>
                  <a:srgbClr val="FF0000"/>
                </a:solidFill>
              </a:rPr>
              <a:t>AACS</a:t>
            </a:r>
            <a:r>
              <a:rPr lang="en-US" sz="2400" dirty="0" smtClean="0">
                <a:solidFill>
                  <a:srgbClr val="FF0000"/>
                </a:solidFill>
              </a:rPr>
              <a:t> webinar</a:t>
            </a:r>
          </a:p>
          <a:p>
            <a:pPr marL="0" indent="0">
              <a:buNone/>
            </a:pPr>
            <a:r>
              <a:rPr lang="en-US" sz="2400" dirty="0" smtClean="0">
                <a:solidFill>
                  <a:srgbClr val="FF0000"/>
                </a:solidFill>
              </a:rPr>
              <a:t>June 14, 2023: Fourth </a:t>
            </a:r>
            <a:r>
              <a:rPr lang="en-US" sz="2400" dirty="0" err="1" smtClean="0">
                <a:solidFill>
                  <a:srgbClr val="FF0000"/>
                </a:solidFill>
              </a:rPr>
              <a:t>AACS</a:t>
            </a:r>
            <a:r>
              <a:rPr lang="en-US" sz="2400" dirty="0" smtClean="0">
                <a:solidFill>
                  <a:srgbClr val="FF0000"/>
                </a:solidFill>
              </a:rPr>
              <a:t> webinar</a:t>
            </a:r>
          </a:p>
          <a:p>
            <a:pPr marL="0" indent="0">
              <a:buNone/>
            </a:pPr>
            <a:r>
              <a:rPr lang="en-US" sz="2400" b="1" dirty="0" smtClean="0">
                <a:solidFill>
                  <a:srgbClr val="FF0000"/>
                </a:solidFill>
              </a:rPr>
              <a:t>June 20, 2023: Public Deadline</a:t>
            </a:r>
            <a:endParaRPr lang="en-US" b="1" dirty="0">
              <a:solidFill>
                <a:srgbClr val="FF0000"/>
              </a:solidFill>
            </a:endParaRPr>
          </a:p>
          <a:p>
            <a:pPr marL="0" indent="0">
              <a:buNone/>
            </a:pPr>
            <a:r>
              <a:rPr lang="en-US" sz="2400" b="1" dirty="0"/>
              <a:t/>
            </a:r>
            <a:br>
              <a:rPr lang="en-US" sz="2400" b="1" dirty="0"/>
            </a:br>
            <a:endParaRPr lang="en-US" sz="2400" b="1" dirty="0"/>
          </a:p>
          <a:p>
            <a:endParaRPr lang="en-US" dirty="0"/>
          </a:p>
        </p:txBody>
      </p:sp>
    </p:spTree>
    <p:extLst>
      <p:ext uri="{BB962C8B-B14F-4D97-AF65-F5344CB8AC3E}">
        <p14:creationId xmlns:p14="http://schemas.microsoft.com/office/powerpoint/2010/main" val="280154697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Next Steps – Public Comment and Outreach</a:t>
            </a:r>
            <a:endParaRPr lang="en-US" b="1" dirty="0">
              <a:solidFill>
                <a:srgbClr val="002060"/>
              </a:solidFill>
            </a:endParaRPr>
          </a:p>
        </p:txBody>
      </p:sp>
      <p:sp>
        <p:nvSpPr>
          <p:cNvPr id="3" name="Content Placeholder 2"/>
          <p:cNvSpPr>
            <a:spLocks noGrp="1"/>
          </p:cNvSpPr>
          <p:nvPr>
            <p:ph idx="1"/>
          </p:nvPr>
        </p:nvSpPr>
        <p:spPr>
          <a:xfrm>
            <a:off x="1396139" y="1690688"/>
            <a:ext cx="8507278" cy="4351338"/>
          </a:xfrm>
        </p:spPr>
        <p:txBody>
          <a:bodyPr>
            <a:normAutofit/>
          </a:bodyPr>
          <a:lstStyle/>
          <a:p>
            <a:r>
              <a:rPr lang="en-US" dirty="0" smtClean="0">
                <a:solidFill>
                  <a:srgbClr val="002060"/>
                </a:solidFill>
              </a:rPr>
              <a:t>Essential that all </a:t>
            </a:r>
            <a:r>
              <a:rPr lang="en-US" dirty="0" err="1" smtClean="0">
                <a:solidFill>
                  <a:srgbClr val="002060"/>
                </a:solidFill>
              </a:rPr>
              <a:t>AACS</a:t>
            </a:r>
            <a:r>
              <a:rPr lang="en-US" dirty="0" smtClean="0">
                <a:solidFill>
                  <a:srgbClr val="002060"/>
                </a:solidFill>
              </a:rPr>
              <a:t> members, graduates, students, employers and allies file public comments objecting to onerous aspects of rule</a:t>
            </a:r>
          </a:p>
          <a:p>
            <a:r>
              <a:rPr lang="en-US" dirty="0" err="1" smtClean="0">
                <a:solidFill>
                  <a:srgbClr val="002060"/>
                </a:solidFill>
              </a:rPr>
              <a:t>AACS</a:t>
            </a:r>
            <a:r>
              <a:rPr lang="en-US" dirty="0" smtClean="0">
                <a:solidFill>
                  <a:srgbClr val="002060"/>
                </a:solidFill>
              </a:rPr>
              <a:t> cannot challenge any issue later in court not raised in public comment period</a:t>
            </a:r>
          </a:p>
          <a:p>
            <a:r>
              <a:rPr lang="en-US" dirty="0" smtClean="0">
                <a:solidFill>
                  <a:srgbClr val="002060"/>
                </a:solidFill>
              </a:rPr>
              <a:t>Outreach to congressional members to pressure Department is critical</a:t>
            </a:r>
            <a:endParaRPr lang="en-US" dirty="0"/>
          </a:p>
        </p:txBody>
      </p:sp>
    </p:spTree>
    <p:extLst>
      <p:ext uri="{BB962C8B-B14F-4D97-AF65-F5344CB8AC3E}">
        <p14:creationId xmlns:p14="http://schemas.microsoft.com/office/powerpoint/2010/main" val="92028025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Important Resources</a:t>
            </a:r>
          </a:p>
        </p:txBody>
      </p:sp>
      <p:sp>
        <p:nvSpPr>
          <p:cNvPr id="3" name="Content Placeholder 2"/>
          <p:cNvSpPr>
            <a:spLocks noGrp="1"/>
          </p:cNvSpPr>
          <p:nvPr>
            <p:ph idx="1"/>
          </p:nvPr>
        </p:nvSpPr>
        <p:spPr>
          <a:xfrm>
            <a:off x="838200" y="1690688"/>
            <a:ext cx="9060983" cy="4628820"/>
          </a:xfrm>
        </p:spPr>
        <p:txBody>
          <a:bodyPr>
            <a:normAutofit/>
          </a:bodyPr>
          <a:lstStyle/>
          <a:p>
            <a:r>
              <a:rPr lang="en-US" sz="2000" b="1" dirty="0">
                <a:solidFill>
                  <a:schemeClr val="accent1">
                    <a:lumMod val="50000"/>
                  </a:schemeClr>
                </a:solidFill>
              </a:rPr>
              <a:t>Notice of Proposed Rulemaking</a:t>
            </a:r>
            <a:r>
              <a:rPr lang="en-US" sz="2000" dirty="0">
                <a:solidFill>
                  <a:schemeClr val="accent1">
                    <a:lumMod val="50000"/>
                  </a:schemeClr>
                </a:solidFill>
              </a:rPr>
              <a:t> (5-19-2023): </a:t>
            </a:r>
            <a:r>
              <a:rPr lang="en-US" sz="2000" dirty="0">
                <a:hlinkClick r:id="rId3"/>
              </a:rPr>
              <a:t>https://www.federalregister.gov/documents/2023/05/19/2023-09647/financial-value-transparency-and-gainful-employment-ge-financial-responsibility-administrative</a:t>
            </a:r>
            <a:endParaRPr lang="en-US" sz="2000" dirty="0"/>
          </a:p>
          <a:p>
            <a:pPr marL="0" indent="0">
              <a:buNone/>
            </a:pPr>
            <a:endParaRPr lang="en-US" sz="2000" dirty="0">
              <a:solidFill>
                <a:schemeClr val="accent1">
                  <a:lumMod val="50000"/>
                </a:schemeClr>
              </a:solidFill>
            </a:endParaRPr>
          </a:p>
          <a:p>
            <a:r>
              <a:rPr lang="en-US" sz="2000" b="1" dirty="0">
                <a:solidFill>
                  <a:schemeClr val="accent1">
                    <a:lumMod val="50000"/>
                  </a:schemeClr>
                </a:solidFill>
              </a:rPr>
              <a:t>ED Release of version of the data that was used to model the effects of the proposed gainful employment and financial transparency rules in the Regulatory Impact Analysis</a:t>
            </a:r>
            <a:r>
              <a:rPr lang="en-US" sz="2000" dirty="0">
                <a:solidFill>
                  <a:schemeClr val="accent1">
                    <a:lumMod val="50000"/>
                  </a:schemeClr>
                </a:solidFill>
              </a:rPr>
              <a:t>: </a:t>
            </a:r>
            <a:r>
              <a:rPr lang="en-US" sz="2000" dirty="0">
                <a:hlinkClick r:id="rId4"/>
              </a:rPr>
              <a:t>https://www2.ed.gov/policy/highered/reg/hearulemaking/2021/index.html</a:t>
            </a:r>
            <a:endParaRPr lang="en-US" sz="2000" dirty="0"/>
          </a:p>
        </p:txBody>
      </p:sp>
    </p:spTree>
    <p:extLst>
      <p:ext uri="{BB962C8B-B14F-4D97-AF65-F5344CB8AC3E}">
        <p14:creationId xmlns:p14="http://schemas.microsoft.com/office/powerpoint/2010/main" val="40227780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Important Resources</a:t>
            </a:r>
          </a:p>
        </p:txBody>
      </p:sp>
      <p:sp>
        <p:nvSpPr>
          <p:cNvPr id="3" name="Content Placeholder 2"/>
          <p:cNvSpPr>
            <a:spLocks noGrp="1"/>
          </p:cNvSpPr>
          <p:nvPr>
            <p:ph idx="1"/>
          </p:nvPr>
        </p:nvSpPr>
        <p:spPr>
          <a:xfrm>
            <a:off x="1253425" y="1438167"/>
            <a:ext cx="9685149" cy="4351338"/>
          </a:xfrm>
        </p:spPr>
        <p:txBody>
          <a:bodyPr>
            <a:normAutofit/>
          </a:bodyPr>
          <a:lstStyle/>
          <a:p>
            <a:r>
              <a:rPr lang="en-US" sz="2000" b="1" dirty="0">
                <a:solidFill>
                  <a:schemeClr val="accent1">
                    <a:lumMod val="50000"/>
                  </a:schemeClr>
                </a:solidFill>
              </a:rPr>
              <a:t>ED Press Release</a:t>
            </a:r>
            <a:r>
              <a:rPr lang="en-US" sz="2000" dirty="0">
                <a:solidFill>
                  <a:schemeClr val="accent1">
                    <a:lumMod val="50000"/>
                  </a:schemeClr>
                </a:solidFill>
              </a:rPr>
              <a:t>: </a:t>
            </a:r>
            <a:r>
              <a:rPr lang="en-US" sz="2000" dirty="0">
                <a:hlinkClick r:id="rId3"/>
              </a:rPr>
              <a:t>https://www.ed.gov/news/press-releases/department-education-releases-proposed-rules-accountability-certificate-and-profit-programs-and-transparency-unaffordable-student-debt</a:t>
            </a:r>
            <a:r>
              <a:rPr lang="en-US" sz="2000" dirty="0"/>
              <a:t/>
            </a:r>
            <a:br>
              <a:rPr lang="en-US" sz="2000" dirty="0"/>
            </a:br>
            <a:endParaRPr lang="en-US" sz="2000" dirty="0"/>
          </a:p>
          <a:p>
            <a:r>
              <a:rPr lang="en-US" sz="2000" b="1" dirty="0">
                <a:solidFill>
                  <a:schemeClr val="accent1">
                    <a:lumMod val="50000"/>
                  </a:schemeClr>
                </a:solidFill>
              </a:rPr>
              <a:t>ED GE and Transparency Fact Sheet</a:t>
            </a:r>
            <a:r>
              <a:rPr lang="en-US" sz="2000" dirty="0">
                <a:solidFill>
                  <a:schemeClr val="accent1">
                    <a:lumMod val="50000"/>
                  </a:schemeClr>
                </a:solidFill>
              </a:rPr>
              <a:t>: </a:t>
            </a:r>
            <a:r>
              <a:rPr lang="en-US" sz="2000" dirty="0">
                <a:hlinkClick r:id="rId4"/>
              </a:rPr>
              <a:t>https://www2.ed.gov/policy/highered/reg/hearulemaking/2021/gainful-employment-and-transparency-fact-sheet.pdf</a:t>
            </a:r>
            <a:r>
              <a:rPr lang="en-US" sz="2000" dirty="0"/>
              <a:t/>
            </a:r>
            <a:br>
              <a:rPr lang="en-US" sz="2000" dirty="0"/>
            </a:br>
            <a:endParaRPr lang="en-US" sz="2000" dirty="0"/>
          </a:p>
          <a:p>
            <a:r>
              <a:rPr lang="en-US" sz="2000" b="1" dirty="0">
                <a:solidFill>
                  <a:schemeClr val="accent1">
                    <a:lumMod val="50000"/>
                  </a:schemeClr>
                </a:solidFill>
              </a:rPr>
              <a:t>ED Fact Sheet on Admin Cap/Fin </a:t>
            </a:r>
            <a:r>
              <a:rPr lang="en-US" sz="2000" b="1" dirty="0" err="1">
                <a:solidFill>
                  <a:schemeClr val="accent1">
                    <a:lumMod val="50000"/>
                  </a:schemeClr>
                </a:solidFill>
              </a:rPr>
              <a:t>Resp</a:t>
            </a:r>
            <a:r>
              <a:rPr lang="en-US" sz="2000" b="1" dirty="0">
                <a:solidFill>
                  <a:schemeClr val="accent1">
                    <a:lumMod val="50000"/>
                  </a:schemeClr>
                </a:solidFill>
              </a:rPr>
              <a:t>/Certification/ATB</a:t>
            </a:r>
            <a:r>
              <a:rPr lang="en-US" sz="2000" dirty="0">
                <a:solidFill>
                  <a:schemeClr val="accent1">
                    <a:lumMod val="50000"/>
                  </a:schemeClr>
                </a:solidFill>
              </a:rPr>
              <a:t>: </a:t>
            </a:r>
            <a:r>
              <a:rPr lang="en-US" sz="2000" dirty="0">
                <a:hlinkClick r:id="rId5"/>
              </a:rPr>
              <a:t>https://www2.ed.gov/policy/highered/reg/hearulemaking/2021/fact-sheet-for-other-may2023-nprm-issues.pdf</a:t>
            </a:r>
            <a:endParaRPr lang="en-US" sz="2000" dirty="0"/>
          </a:p>
          <a:p>
            <a:endParaRPr lang="en-US" dirty="0"/>
          </a:p>
        </p:txBody>
      </p:sp>
    </p:spTree>
    <p:extLst>
      <p:ext uri="{BB962C8B-B14F-4D97-AF65-F5344CB8AC3E}">
        <p14:creationId xmlns:p14="http://schemas.microsoft.com/office/powerpoint/2010/main" val="410179108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Certification – Title IV Max Hours Limit</a:t>
            </a:r>
          </a:p>
        </p:txBody>
      </p:sp>
      <p:sp>
        <p:nvSpPr>
          <p:cNvPr id="3" name="Content Placeholder 2"/>
          <p:cNvSpPr>
            <a:spLocks noGrp="1"/>
          </p:cNvSpPr>
          <p:nvPr>
            <p:ph idx="1"/>
          </p:nvPr>
        </p:nvSpPr>
        <p:spPr>
          <a:xfrm>
            <a:off x="1365143" y="1391673"/>
            <a:ext cx="8986284" cy="4309361"/>
          </a:xfrm>
        </p:spPr>
        <p:txBody>
          <a:bodyPr>
            <a:normAutofit/>
          </a:bodyPr>
          <a:lstStyle/>
          <a:p>
            <a:r>
              <a:rPr lang="en-US" sz="2400" u="sng" dirty="0">
                <a:solidFill>
                  <a:schemeClr val="accent1">
                    <a:lumMod val="50000"/>
                  </a:schemeClr>
                </a:solidFill>
              </a:rPr>
              <a:t>Current Regulation</a:t>
            </a:r>
            <a:r>
              <a:rPr lang="en-US" sz="2400" dirty="0">
                <a:solidFill>
                  <a:schemeClr val="accent1">
                    <a:lumMod val="50000"/>
                  </a:schemeClr>
                </a:solidFill>
              </a:rPr>
              <a:t>: Permits institution offer Title IV aid at maximum of:</a:t>
            </a:r>
          </a:p>
          <a:p>
            <a:pPr lvl="1"/>
            <a:r>
              <a:rPr lang="en-US" dirty="0">
                <a:solidFill>
                  <a:schemeClr val="accent1">
                    <a:lumMod val="50000"/>
                  </a:schemeClr>
                </a:solidFill>
              </a:rPr>
              <a:t>“150% of the minimum number of clock hours required for training in the recognized occupation for which the program prepares the student, as established by the state in which the program is offered, or as established by any federal agency.”</a:t>
            </a:r>
          </a:p>
          <a:p>
            <a:r>
              <a:rPr lang="en-US" sz="2400" u="sng" dirty="0" err="1">
                <a:solidFill>
                  <a:schemeClr val="accent1">
                    <a:lumMod val="50000"/>
                  </a:schemeClr>
                </a:solidFill>
              </a:rPr>
              <a:t>NPRM</a:t>
            </a:r>
            <a:r>
              <a:rPr lang="en-US" sz="2400" dirty="0">
                <a:solidFill>
                  <a:schemeClr val="accent1">
                    <a:lumMod val="50000"/>
                  </a:schemeClr>
                </a:solidFill>
              </a:rPr>
              <a:t>: Limits Title IV eligibility for clock hour programs to either:  </a:t>
            </a:r>
          </a:p>
          <a:p>
            <a:pPr lvl="1"/>
            <a:r>
              <a:rPr lang="en-US" dirty="0">
                <a:solidFill>
                  <a:schemeClr val="accent1">
                    <a:lumMod val="50000"/>
                  </a:schemeClr>
                </a:solidFill>
              </a:rPr>
              <a:t>(a)100% of the state’s minimum hours for where the institution is located, or under limited circumstances … </a:t>
            </a:r>
          </a:p>
          <a:p>
            <a:pPr lvl="1"/>
            <a:r>
              <a:rPr lang="en-US" dirty="0">
                <a:solidFill>
                  <a:schemeClr val="accent1">
                    <a:lumMod val="50000"/>
                  </a:schemeClr>
                </a:solidFill>
              </a:rPr>
              <a:t>(b) 100% of another State’s minimum hours</a:t>
            </a:r>
          </a:p>
          <a:p>
            <a:endParaRPr lang="en-US" dirty="0"/>
          </a:p>
        </p:txBody>
      </p:sp>
    </p:spTree>
    <p:extLst>
      <p:ext uri="{BB962C8B-B14F-4D97-AF65-F5344CB8AC3E}">
        <p14:creationId xmlns:p14="http://schemas.microsoft.com/office/powerpoint/2010/main" val="49598915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912" y="365125"/>
            <a:ext cx="10598888" cy="1325563"/>
          </a:xfrm>
        </p:spPr>
        <p:txBody>
          <a:bodyPr/>
          <a:lstStyle/>
          <a:p>
            <a:r>
              <a:rPr lang="en-US" b="1" dirty="0">
                <a:solidFill>
                  <a:schemeClr val="accent1">
                    <a:lumMod val="50000"/>
                  </a:schemeClr>
                </a:solidFill>
              </a:rPr>
              <a:t>Certification – Other State Minimum Hours</a:t>
            </a:r>
            <a:endParaRPr lang="en-US" dirty="0">
              <a:solidFill>
                <a:schemeClr val="accent1">
                  <a:lumMod val="50000"/>
                </a:schemeClr>
              </a:solidFill>
            </a:endParaRPr>
          </a:p>
        </p:txBody>
      </p:sp>
      <p:sp>
        <p:nvSpPr>
          <p:cNvPr id="3" name="Content Placeholder 2"/>
          <p:cNvSpPr>
            <a:spLocks noGrp="1"/>
          </p:cNvSpPr>
          <p:nvPr>
            <p:ph idx="1"/>
          </p:nvPr>
        </p:nvSpPr>
        <p:spPr>
          <a:xfrm>
            <a:off x="754912" y="1403851"/>
            <a:ext cx="9957644" cy="4618682"/>
          </a:xfrm>
        </p:spPr>
        <p:txBody>
          <a:bodyPr>
            <a:normAutofit/>
          </a:bodyPr>
          <a:lstStyle/>
          <a:p>
            <a:pPr marL="0" lvl="0" indent="0" fontAlgn="base">
              <a:lnSpc>
                <a:spcPct val="100000"/>
              </a:lnSpc>
              <a:spcBef>
                <a:spcPct val="20000"/>
              </a:spcBef>
              <a:spcAft>
                <a:spcPct val="0"/>
              </a:spcAft>
              <a:buNone/>
            </a:pPr>
            <a:r>
              <a:rPr lang="en-US" sz="2400" u="sng" kern="0" dirty="0" err="1">
                <a:solidFill>
                  <a:srgbClr val="203C6A"/>
                </a:solidFill>
                <a:latin typeface="Arial" pitchFamily="34" charset="0"/>
                <a:cs typeface="Arial" pitchFamily="34" charset="0"/>
              </a:rPr>
              <a:t>NPRM</a:t>
            </a:r>
            <a:r>
              <a:rPr lang="en-US" sz="2400" kern="0" dirty="0">
                <a:solidFill>
                  <a:srgbClr val="203C6A"/>
                </a:solidFill>
                <a:latin typeface="Arial" pitchFamily="34" charset="0"/>
                <a:cs typeface="Arial" pitchFamily="34" charset="0"/>
              </a:rPr>
              <a:t>: </a:t>
            </a:r>
          </a:p>
          <a:p>
            <a:pPr marL="465138" lvl="0" indent="-465138" fontAlgn="base">
              <a:lnSpc>
                <a:spcPct val="100000"/>
              </a:lnSpc>
              <a:spcBef>
                <a:spcPct val="20000"/>
              </a:spcBef>
              <a:spcAft>
                <a:spcPct val="0"/>
              </a:spcAft>
            </a:pPr>
            <a:r>
              <a:rPr lang="en-US" sz="2000" kern="0" dirty="0">
                <a:solidFill>
                  <a:srgbClr val="203C6A"/>
                </a:solidFill>
                <a:latin typeface="Arial" pitchFamily="34" charset="0"/>
                <a:cs typeface="Arial" pitchFamily="34" charset="0"/>
              </a:rPr>
              <a:t>Alternative of up to 100% of another State’s minimum hours will only be applicable if the institution documents, </a:t>
            </a:r>
            <a:r>
              <a:rPr lang="en-US" sz="2000" i="1" kern="0" dirty="0">
                <a:solidFill>
                  <a:srgbClr val="203C6A"/>
                </a:solidFill>
                <a:latin typeface="Arial" pitchFamily="34" charset="0"/>
                <a:cs typeface="Arial" pitchFamily="34" charset="0"/>
              </a:rPr>
              <a:t>with CPA substantiation</a:t>
            </a:r>
            <a:r>
              <a:rPr lang="en-US" sz="2000" kern="0" dirty="0">
                <a:solidFill>
                  <a:srgbClr val="203C6A"/>
                </a:solidFill>
                <a:latin typeface="Arial" pitchFamily="34" charset="0"/>
                <a:cs typeface="Arial" pitchFamily="34" charset="0"/>
              </a:rPr>
              <a:t>, that:</a:t>
            </a:r>
          </a:p>
          <a:p>
            <a:pPr marL="854075" lvl="1" indent="-342900" fontAlgn="base">
              <a:lnSpc>
                <a:spcPct val="100000"/>
              </a:lnSpc>
              <a:spcBef>
                <a:spcPct val="20000"/>
              </a:spcBef>
              <a:spcAft>
                <a:spcPct val="0"/>
              </a:spcAft>
              <a:buFontTx/>
              <a:buAutoNum type="arabicParenBoth"/>
            </a:pPr>
            <a:r>
              <a:rPr lang="en-US" sz="2000" kern="0" dirty="0">
                <a:solidFill>
                  <a:srgbClr val="203C6A"/>
                </a:solidFill>
                <a:latin typeface="Arial" pitchFamily="34" charset="0"/>
                <a:cs typeface="Arial" pitchFamily="34" charset="0"/>
              </a:rPr>
              <a:t>A majority of students resided in that other State while enrolled in the program during the most recently completed Award Year</a:t>
            </a:r>
          </a:p>
          <a:p>
            <a:pPr marL="854075" lvl="1" indent="-342900" fontAlgn="base">
              <a:lnSpc>
                <a:spcPct val="100000"/>
              </a:lnSpc>
              <a:spcBef>
                <a:spcPct val="20000"/>
              </a:spcBef>
              <a:spcAft>
                <a:spcPct val="0"/>
              </a:spcAft>
              <a:buFontTx/>
              <a:buAutoNum type="arabicParenBoth"/>
            </a:pPr>
            <a:r>
              <a:rPr lang="en-US" sz="2000" kern="0" dirty="0">
                <a:solidFill>
                  <a:srgbClr val="203C6A"/>
                </a:solidFill>
                <a:latin typeface="Arial" pitchFamily="34" charset="0"/>
                <a:cs typeface="Arial" pitchFamily="34" charset="0"/>
              </a:rPr>
              <a:t>A majority of students who completed the program in the most recently completed Award Year were employed in that other State; or</a:t>
            </a:r>
          </a:p>
          <a:p>
            <a:pPr marL="854075" lvl="1" indent="-342900" fontAlgn="base">
              <a:lnSpc>
                <a:spcPct val="100000"/>
              </a:lnSpc>
              <a:spcBef>
                <a:spcPct val="20000"/>
              </a:spcBef>
              <a:spcAft>
                <a:spcPct val="0"/>
              </a:spcAft>
              <a:buFontTx/>
              <a:buAutoNum type="arabicParenBoth"/>
            </a:pPr>
            <a:r>
              <a:rPr lang="en-US" sz="2000" kern="0" dirty="0">
                <a:solidFill>
                  <a:srgbClr val="203C6A"/>
                </a:solidFill>
                <a:latin typeface="Arial" pitchFamily="34" charset="0"/>
                <a:cs typeface="Arial" pitchFamily="34" charset="0"/>
              </a:rPr>
              <a:t>The other State is part of the same metropolitan statistical area as the institution’s home State and a majority of students, upon enrollment in the program during the most recently completed award year state in writing that they intend to work in that State.</a:t>
            </a:r>
          </a:p>
          <a:p>
            <a:pPr marL="511175" lvl="1" indent="0">
              <a:buNone/>
            </a:pPr>
            <a:endParaRPr lang="en-US" sz="2000" dirty="0" smtClean="0"/>
          </a:p>
          <a:p>
            <a:pPr marL="511175" lvl="1" indent="0">
              <a:buNone/>
            </a:pPr>
            <a:endParaRPr lang="en-US" sz="2000" dirty="0"/>
          </a:p>
          <a:p>
            <a:pPr marL="0" indent="0">
              <a:buNone/>
            </a:pPr>
            <a:endParaRPr lang="en-US" sz="2400" b="1" dirty="0">
              <a:solidFill>
                <a:srgbClr val="002060"/>
              </a:solidFill>
            </a:endParaRPr>
          </a:p>
        </p:txBody>
      </p:sp>
    </p:spTree>
    <p:extLst>
      <p:ext uri="{BB962C8B-B14F-4D97-AF65-F5344CB8AC3E}">
        <p14:creationId xmlns:p14="http://schemas.microsoft.com/office/powerpoint/2010/main" val="293968248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6.05.04"/>
  <p:tag name="AS_TITLE" val="Aspose.Slides for .NET 4.0"/>
  <p:tag name="AS_VERSION" val="16.4.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name="Presentation1" id="{9BC38CDA-1291-49B6-855C-215E059EF019}" vid="{5D20403A-E0D4-4689-A50B-BC1A821072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AACS GR Template</Template>
  <TotalTime>0</TotalTime>
  <Words>3276</Words>
  <Application>Microsoft Office PowerPoint</Application>
  <PresentationFormat>Widescreen</PresentationFormat>
  <Paragraphs>306</Paragraphs>
  <Slides>39</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Calibri Light</vt:lpstr>
      <vt:lpstr>Courier New</vt:lpstr>
      <vt:lpstr>Times New Roman</vt:lpstr>
      <vt:lpstr>Wingdings</vt:lpstr>
      <vt:lpstr>Office Theme</vt:lpstr>
      <vt:lpstr>PowerPoint Presentation</vt:lpstr>
      <vt:lpstr>Overview of NPRM</vt:lpstr>
      <vt:lpstr>Overview of NPRM</vt:lpstr>
      <vt:lpstr>Timeline of Action ITEMS</vt:lpstr>
      <vt:lpstr>Next Steps – Public Comment and Outreach</vt:lpstr>
      <vt:lpstr>Important Resources</vt:lpstr>
      <vt:lpstr>Important Resources</vt:lpstr>
      <vt:lpstr>Certification – Title IV Max Hours Limit</vt:lpstr>
      <vt:lpstr>Certification – Other State Minimum Hours</vt:lpstr>
      <vt:lpstr>Certification – Analysis</vt:lpstr>
      <vt:lpstr>Certification</vt:lpstr>
      <vt:lpstr>Certification</vt:lpstr>
      <vt:lpstr>Provisional Certification Limitations</vt:lpstr>
      <vt:lpstr>Provisional Certification Limitations (continued)</vt:lpstr>
      <vt:lpstr>Ability to Benefit </vt:lpstr>
      <vt:lpstr>Gainful Employment and Financial Value Transparency</vt:lpstr>
      <vt:lpstr>Gainful Employment and Financial Value Transparency</vt:lpstr>
      <vt:lpstr>Gainful Employment and Financial Value Transparency</vt:lpstr>
      <vt:lpstr>Gainful Employment and  Financial Value Transparency</vt:lpstr>
      <vt:lpstr>Gainful Employment and  Financial Value Transparency</vt:lpstr>
      <vt:lpstr>Gainful Employment and  Financial Value Transparency</vt:lpstr>
      <vt:lpstr>Debt-to-Earnings Rate (D/E Rate)</vt:lpstr>
      <vt:lpstr>D/E Rate – Annual Earnings Rate</vt:lpstr>
      <vt:lpstr>D/E Rate – Annual Earnings Rate (Continued)</vt:lpstr>
      <vt:lpstr>D/E Rate – Discretionary Income Rate</vt:lpstr>
      <vt:lpstr>D/E Rate – Department v. AACS Position </vt:lpstr>
      <vt:lpstr>Earnings Premium Measure </vt:lpstr>
      <vt:lpstr>Earnings Premium Measure (Continued) </vt:lpstr>
      <vt:lpstr>EP Measure – Department v. AACS Position </vt:lpstr>
      <vt:lpstr>Severability </vt:lpstr>
      <vt:lpstr>Failure to Satisfy D/E Rate and EP </vt:lpstr>
      <vt:lpstr>Student Warning and Notice</vt:lpstr>
      <vt:lpstr>Department Notification Requirements </vt:lpstr>
      <vt:lpstr>Institution Reporting Requirements</vt:lpstr>
      <vt:lpstr>GE &amp; FVT Timing and Effective Enforcement </vt:lpstr>
      <vt:lpstr>Financial Responsibility – Mandatory Triggers</vt:lpstr>
      <vt:lpstr>Financial Responsibility – Discretionary Triggers</vt:lpstr>
      <vt:lpstr>Administrative Capability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2023-05-31T19:06:32Z</dcterms:created>
  <dcterms:modified xsi:type="dcterms:W3CDTF">2023-06-05T22:37:50Z</dcterms:modified>
</cp:coreProperties>
</file>